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</p:sldMasterIdLst>
  <p:notesMasterIdLst>
    <p:notesMasterId r:id="rId21"/>
  </p:notesMasterIdLst>
  <p:sldIdLst>
    <p:sldId id="310" r:id="rId3"/>
    <p:sldId id="306" r:id="rId4"/>
    <p:sldId id="305" r:id="rId5"/>
    <p:sldId id="283" r:id="rId6"/>
    <p:sldId id="284" r:id="rId7"/>
    <p:sldId id="311" r:id="rId8"/>
    <p:sldId id="312" r:id="rId9"/>
    <p:sldId id="313" r:id="rId10"/>
    <p:sldId id="314" r:id="rId11"/>
    <p:sldId id="315" r:id="rId12"/>
    <p:sldId id="316" r:id="rId13"/>
    <p:sldId id="309" r:id="rId14"/>
    <p:sldId id="317" r:id="rId15"/>
    <p:sldId id="318" r:id="rId16"/>
    <p:sldId id="321" r:id="rId17"/>
    <p:sldId id="322" r:id="rId18"/>
    <p:sldId id="323" r:id="rId19"/>
    <p:sldId id="320" r:id="rId20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FFFFF"/>
    <a:srgbClr val="00FF99"/>
    <a:srgbClr val="66FFCC"/>
    <a:srgbClr val="00FFCC"/>
    <a:srgbClr val="D6A200"/>
    <a:srgbClr val="D19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854" autoAdjust="0"/>
    <p:restoredTop sz="88415" autoAdjust="0"/>
  </p:normalViewPr>
  <p:slideViewPr>
    <p:cSldViewPr>
      <p:cViewPr>
        <p:scale>
          <a:sx n="90" d="100"/>
          <a:sy n="90" d="100"/>
        </p:scale>
        <p:origin x="-277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58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BA43CF-5500-4954-AEDF-CC64C6210053}" type="datetimeFigureOut">
              <a:rPr lang="de-DE"/>
              <a:pPr>
                <a:defRPr/>
              </a:pPr>
              <a:t>20.03.2017</a:t>
            </a:fld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CB06F6-3C25-4C1B-9D54-A07C13FA0D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94881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Ziele des Nachmittags:</a:t>
            </a:r>
          </a:p>
          <a:p>
            <a:r>
              <a:rPr lang="de-DE" dirty="0" smtClean="0"/>
              <a:t>Sicherheit in</a:t>
            </a:r>
            <a:r>
              <a:rPr lang="de-DE" baseline="0" dirty="0" smtClean="0"/>
              <a:t> der Ausgestaltung des </a:t>
            </a:r>
            <a:r>
              <a:rPr lang="de-DE" dirty="0" smtClean="0"/>
              <a:t>Verfahrens</a:t>
            </a:r>
          </a:p>
          <a:p>
            <a:r>
              <a:rPr lang="de-DE" baseline="0" dirty="0" smtClean="0"/>
              <a:t>Multiplikation des Verfahrens</a:t>
            </a:r>
          </a:p>
          <a:p>
            <a:r>
              <a:rPr lang="de-DE" baseline="0" dirty="0" smtClean="0"/>
              <a:t>Abgrenzung Anspruchsfeststellung B und U</a:t>
            </a:r>
          </a:p>
          <a:p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Multiplikation an SBBZen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2B91-B79B-354C-8307-308CC035457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7838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Priv.</a:t>
            </a:r>
            <a:r>
              <a:rPr lang="de-DE" baseline="0" dirty="0" smtClean="0"/>
              <a:t> allg. </a:t>
            </a:r>
            <a:r>
              <a:rPr lang="de-DE" baseline="0" smtClean="0"/>
              <a:t>Schulen KISS Rechner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2B91-B79B-354C-8307-308CC035457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5320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Übergang 1:</a:t>
            </a:r>
            <a:r>
              <a:rPr lang="de-DE" dirty="0" smtClean="0"/>
              <a:t> B&amp;U ist i.d.R. der</a:t>
            </a:r>
            <a:r>
              <a:rPr lang="de-DE" baseline="0" dirty="0" smtClean="0"/>
              <a:t> Prüfung eines </a:t>
            </a:r>
            <a:r>
              <a:rPr lang="de-DE" baseline="0" dirty="0" err="1" smtClean="0"/>
              <a:t>sonderpäd</a:t>
            </a:r>
            <a:r>
              <a:rPr lang="de-DE" baseline="0" dirty="0" smtClean="0"/>
              <a:t>. BA immer vorgeschaltet: Problem </a:t>
            </a:r>
            <a:r>
              <a:rPr lang="de-DE" baseline="0" dirty="0" err="1" smtClean="0"/>
              <a:t>Watezeiten</a:t>
            </a:r>
            <a:r>
              <a:rPr lang="de-DE" baseline="0" dirty="0" smtClean="0"/>
              <a:t>: Es gibt nur die vorhandenen Ressourcen! Das bedingt einer sehr sorgsamen Auswahl /Meldung der Kinder, die für B&amp;U in Frage kommen. </a:t>
            </a:r>
          </a:p>
          <a:p>
            <a:r>
              <a:rPr lang="de-DE" b="1" baseline="0" dirty="0" smtClean="0"/>
              <a:t>Einverständnis der Erz.-</a:t>
            </a:r>
            <a:r>
              <a:rPr lang="de-DE" b="1" baseline="0" dirty="0" err="1" smtClean="0"/>
              <a:t>ber</a:t>
            </a:r>
            <a:r>
              <a:rPr lang="de-DE" b="1" baseline="0" dirty="0" smtClean="0"/>
              <a:t>. Wo? </a:t>
            </a:r>
            <a:r>
              <a:rPr lang="de-DE" baseline="0" dirty="0" smtClean="0"/>
              <a:t>Immer bei B&amp;U / gewünscht bei Einleitung des Feststellungsverfahrens aber nicht immer zwangsläufig notwendig</a:t>
            </a:r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CB06F6-3C25-4C1B-9D54-A07C13FA0DF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46008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u="sng" baseline="0" dirty="0" smtClean="0">
                <a:solidFill>
                  <a:srgbClr val="FF0000"/>
                </a:solidFill>
              </a:rPr>
              <a:t>Organisationsaufgaben: </a:t>
            </a:r>
          </a:p>
          <a:p>
            <a:endParaRPr lang="de-DE" b="1" u="sng" baseline="0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r>
              <a:rPr lang="de-DE" baseline="0" dirty="0" smtClean="0">
                <a:solidFill>
                  <a:srgbClr val="FF0000"/>
                </a:solidFill>
              </a:rPr>
              <a:t>(Erst-)Erfassung der Grunddaten aus dem Kontaktdatenblatt der </a:t>
            </a:r>
            <a:r>
              <a:rPr lang="de-DE" baseline="0" dirty="0" err="1" smtClean="0">
                <a:solidFill>
                  <a:srgbClr val="FF0000"/>
                </a:solidFill>
              </a:rPr>
              <a:t>SuS</a:t>
            </a:r>
            <a:r>
              <a:rPr lang="de-DE" baseline="0" dirty="0" smtClean="0">
                <a:solidFill>
                  <a:srgbClr val="FF0000"/>
                </a:solidFill>
              </a:rPr>
              <a:t> im Fall-Tool durch die Verwaltung</a:t>
            </a:r>
          </a:p>
          <a:p>
            <a:pPr marL="228600" indent="-228600">
              <a:buAutoNum type="arabicPeriod"/>
            </a:pPr>
            <a:endParaRPr lang="de-DE" baseline="0" dirty="0" smtClean="0">
              <a:solidFill>
                <a:srgbClr val="FF0000"/>
              </a:solidFill>
            </a:endParaRPr>
          </a:p>
          <a:p>
            <a:r>
              <a:rPr lang="de-DE" baseline="0" dirty="0" smtClean="0">
                <a:solidFill>
                  <a:srgbClr val="FF0000"/>
                </a:solidFill>
              </a:rPr>
              <a:t>2. Das (neue) Diagnostik-Team ist zuständig für die Beauftragung, Erstellung der Bescheide (vorbereitend für Schulräte) . Schulräte: Unterschrift / Entscheidung über Ablehnung der Beauftragung, Anspruchsfeststellung und alle komplexe Fälle </a:t>
            </a:r>
          </a:p>
          <a:p>
            <a:r>
              <a:rPr lang="de-DE" baseline="0" dirty="0" smtClean="0">
                <a:solidFill>
                  <a:srgbClr val="FF0000"/>
                </a:solidFill>
              </a:rPr>
              <a:t>Hinweis 1: Noch nicht alle Aufgaben genau definiert</a:t>
            </a:r>
          </a:p>
          <a:p>
            <a:r>
              <a:rPr lang="de-DE" baseline="0" dirty="0" smtClean="0">
                <a:solidFill>
                  <a:srgbClr val="FF0000"/>
                </a:solidFill>
              </a:rPr>
              <a:t>Hinweis 2: Diagnostikteam: Lehrkräfte der Sonderpädagogik am SSA aus dem SD</a:t>
            </a:r>
          </a:p>
          <a:p>
            <a:endParaRPr lang="de-DE" baseline="0" dirty="0" smtClean="0">
              <a:solidFill>
                <a:srgbClr val="FF0000"/>
              </a:solidFill>
            </a:endParaRPr>
          </a:p>
          <a:p>
            <a:r>
              <a:rPr lang="de-DE" baseline="0" dirty="0" smtClean="0">
                <a:solidFill>
                  <a:srgbClr val="FF0000"/>
                </a:solidFill>
              </a:rPr>
              <a:t>3. Diagnostik-Team bearbeitet die Fälle weiter/vertiefend im Fall-Toll: Hochladen der Gutachten und weiterer Dokumente; Erstellung Bildungsbiographie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de-DE" dirty="0" smtClean="0">
              <a:solidFill>
                <a:srgbClr val="FF0000"/>
              </a:solidFill>
            </a:endParaRPr>
          </a:p>
          <a:p>
            <a:r>
              <a:rPr lang="de-DE" b="1" u="sng" dirty="0" smtClean="0">
                <a:solidFill>
                  <a:srgbClr val="FF0000"/>
                </a:solidFill>
              </a:rPr>
              <a:t>Noch zu klären: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1. Einbindung ASTI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2. Wie</a:t>
            </a:r>
            <a:r>
              <a:rPr lang="de-DE" baseline="0" dirty="0" smtClean="0">
                <a:solidFill>
                  <a:srgbClr val="FF0000"/>
                </a:solidFill>
              </a:rPr>
              <a:t> erfolgt die </a:t>
            </a:r>
            <a:r>
              <a:rPr lang="de-DE" dirty="0" smtClean="0">
                <a:solidFill>
                  <a:srgbClr val="FF0000"/>
                </a:solidFill>
              </a:rPr>
              <a:t>Einbindung der Verwaltung; Listenführung / </a:t>
            </a:r>
            <a:r>
              <a:rPr lang="de-DE" dirty="0" err="1" smtClean="0">
                <a:solidFill>
                  <a:srgbClr val="FF0000"/>
                </a:solidFill>
              </a:rPr>
              <a:t>Bescheiderstellung</a:t>
            </a:r>
            <a:r>
              <a:rPr lang="de-DE" dirty="0" smtClean="0">
                <a:solidFill>
                  <a:srgbClr val="FF0000"/>
                </a:solidFill>
              </a:rPr>
              <a:t> / Eingabe im Fall-Tool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3. Notwendige</a:t>
            </a:r>
            <a:r>
              <a:rPr lang="de-DE" baseline="0" dirty="0" smtClean="0">
                <a:solidFill>
                  <a:srgbClr val="FF0000"/>
                </a:solidFill>
              </a:rPr>
              <a:t> Schulung aller Beteiligten: Fall-Tool</a:t>
            </a:r>
          </a:p>
          <a:p>
            <a:r>
              <a:rPr lang="de-DE" baseline="0" dirty="0" smtClean="0">
                <a:solidFill>
                  <a:srgbClr val="FF0000"/>
                </a:solidFill>
              </a:rPr>
              <a:t>4. Computerarbeitsplatz am SSA</a:t>
            </a:r>
          </a:p>
          <a:p>
            <a:endParaRPr lang="de-DE" baseline="0" dirty="0" smtClean="0">
              <a:solidFill>
                <a:srgbClr val="FF0000"/>
              </a:solidFill>
            </a:endParaRPr>
          </a:p>
          <a:p>
            <a:r>
              <a:rPr lang="de-DE" b="1" u="sng" baseline="0" dirty="0" smtClean="0">
                <a:solidFill>
                  <a:srgbClr val="FF0000"/>
                </a:solidFill>
              </a:rPr>
              <a:t>Elektronische Form:</a:t>
            </a:r>
          </a:p>
          <a:p>
            <a:pPr marL="171450" indent="-171450">
              <a:buFont typeface="Arial" charset="0"/>
              <a:buChar char="•"/>
            </a:pPr>
            <a:r>
              <a:rPr lang="de-DE" b="1" baseline="0" dirty="0" smtClean="0">
                <a:solidFill>
                  <a:srgbClr val="FF0000"/>
                </a:solidFill>
              </a:rPr>
              <a:t>Fall-Toll bedingt die Umstellung auf die elektronische Form</a:t>
            </a:r>
          </a:p>
          <a:p>
            <a:pPr marL="628650" lvl="1" indent="-171450">
              <a:buFont typeface="Arial" charset="0"/>
              <a:buChar char="•"/>
            </a:pPr>
            <a:r>
              <a:rPr lang="de-DE" baseline="0" dirty="0" smtClean="0">
                <a:solidFill>
                  <a:srgbClr val="FF0000"/>
                </a:solidFill>
              </a:rPr>
              <a:t>Ausnahme: private E-Schulen (keine KISS-Anbindung)</a:t>
            </a:r>
          </a:p>
          <a:p>
            <a:pPr marL="171450" lvl="0" indent="-171450">
              <a:buFont typeface="Arial" charset="0"/>
              <a:buChar char="•"/>
            </a:pPr>
            <a:r>
              <a:rPr lang="de-DE" baseline="0" dirty="0" smtClean="0">
                <a:solidFill>
                  <a:srgbClr val="FF0000"/>
                </a:solidFill>
              </a:rPr>
              <a:t>Akte in Papierform: </a:t>
            </a:r>
          </a:p>
          <a:p>
            <a:pPr marL="628650" lvl="1" indent="-171450">
              <a:buFont typeface="Arial" charset="0"/>
              <a:buChar char="•"/>
            </a:pPr>
            <a:r>
              <a:rPr lang="de-DE" baseline="0" dirty="0" smtClean="0">
                <a:solidFill>
                  <a:srgbClr val="FF0000"/>
                </a:solidFill>
              </a:rPr>
              <a:t>Gibt es nicht mehr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  <a:sym typeface="Symbol" charset="2"/>
              </a:rPr>
              <a:t></a:t>
            </a:r>
            <a:r>
              <a:rPr lang="de-DE" dirty="0" smtClean="0">
                <a:effectLst/>
              </a:rPr>
              <a:t> Daher Erfassung aller relevanten Berichte/Protollblätter im Scan</a:t>
            </a:r>
            <a:endParaRPr lang="de-DE" baseline="0" dirty="0" smtClean="0">
              <a:solidFill>
                <a:srgbClr val="FF0000"/>
              </a:solidFill>
            </a:endParaRPr>
          </a:p>
          <a:p>
            <a:pPr marL="628650" lvl="1" indent="-171450">
              <a:buFont typeface="Arial" charset="0"/>
              <a:buChar char="•"/>
            </a:pPr>
            <a:r>
              <a:rPr lang="de-DE" baseline="0" dirty="0" smtClean="0">
                <a:solidFill>
                  <a:srgbClr val="FF0000"/>
                </a:solidFill>
              </a:rPr>
              <a:t>Weitergabe an die Schulen nur noch elektronisch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2B91-B79B-354C-8307-308CC035457B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80060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Feststellung</a:t>
            </a:r>
            <a:r>
              <a:rPr lang="de-DE" baseline="0" dirty="0" smtClean="0"/>
              <a:t> durch Schulräte</a:t>
            </a:r>
            <a:endParaRPr lang="de-DE" dirty="0" smtClean="0"/>
          </a:p>
          <a:p>
            <a:r>
              <a:rPr lang="de-DE" dirty="0" smtClean="0"/>
              <a:t>Arbeitshilfen zur Gutachtenerstellung, Hinweis auf Hypothesenbildung</a:t>
            </a:r>
          </a:p>
          <a:p>
            <a:r>
              <a:rPr lang="de-DE" dirty="0" smtClean="0"/>
              <a:t>Formbrief Mitteilung der Anspruchsfeststellung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2B91-B79B-354C-8307-308CC035457B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98469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Priv.</a:t>
            </a:r>
            <a:r>
              <a:rPr lang="de-DE" baseline="0" dirty="0" smtClean="0"/>
              <a:t> allg. </a:t>
            </a:r>
            <a:r>
              <a:rPr lang="de-DE" baseline="0" smtClean="0"/>
              <a:t>Schulen KISS Rechner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2B91-B79B-354C-8307-308CC035457B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53201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5254625" cy="9366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8958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SSAFR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F3E2EBD6-D12D-421C-8332-C3D557D910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2A299-7D83-4097-BC52-9B481A310875}" type="datetime2">
              <a:rPr lang="de-DE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52729371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5236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1544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49641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4009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5254625" cy="9366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412875"/>
            <a:ext cx="7772400" cy="4895850"/>
          </a:xfr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SSAFR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F0CD83C-E80D-4A38-AA3C-DA80EE46B6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B5E68-3734-4380-B598-18D827B283BF}" type="datetime2">
              <a:rPr lang="de-DE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5209739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3765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6190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857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8559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6972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6688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9383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5888"/>
            <a:ext cx="52546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zum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12875"/>
            <a:ext cx="77724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Textformatierung des Masters zu bearbeiten.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grpSp>
        <p:nvGrpSpPr>
          <p:cNvPr id="1028" name="Group 25"/>
          <p:cNvGrpSpPr>
            <a:grpSpLocks/>
          </p:cNvGrpSpPr>
          <p:nvPr/>
        </p:nvGrpSpPr>
        <p:grpSpPr bwMode="auto">
          <a:xfrm>
            <a:off x="2663825" y="6453188"/>
            <a:ext cx="1476375" cy="325437"/>
            <a:chOff x="1134" y="4065"/>
            <a:chExt cx="930" cy="205"/>
          </a:xfrm>
        </p:grpSpPr>
        <p:sp useBgFill="1">
          <p:nvSpPr>
            <p:cNvPr id="1038" name="AutoShape 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1134" y="4065"/>
              <a:ext cx="406" cy="203"/>
            </a:xfrm>
            <a:prstGeom prst="actionButtonBackPrevious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de-DE" altLang="de-DE"/>
            </a:p>
          </p:txBody>
        </p:sp>
        <p:sp useBgFill="1">
          <p:nvSpPr>
            <p:cNvPr id="1039" name="AutoShape 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1656" y="4065"/>
              <a:ext cx="408" cy="205"/>
            </a:xfrm>
            <a:prstGeom prst="actionButtonForwardNex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de-DE" altLang="de-DE"/>
            </a:p>
          </p:txBody>
        </p:sp>
      </p:grpSp>
      <p:grpSp>
        <p:nvGrpSpPr>
          <p:cNvPr id="1029" name="Group 12"/>
          <p:cNvGrpSpPr>
            <a:grpSpLocks/>
          </p:cNvGrpSpPr>
          <p:nvPr/>
        </p:nvGrpSpPr>
        <p:grpSpPr bwMode="auto">
          <a:xfrm>
            <a:off x="6084888" y="115888"/>
            <a:ext cx="2473325" cy="996950"/>
            <a:chOff x="4127" y="3633"/>
            <a:chExt cx="1558" cy="628"/>
          </a:xfrm>
        </p:grpSpPr>
        <p:pic>
          <p:nvPicPr>
            <p:cNvPr id="1036" name="Grafik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7" y="3633"/>
              <a:ext cx="24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4127" y="3953"/>
              <a:ext cx="1558" cy="3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r>
                <a:rPr lang="de-DE" sz="1600" b="1" smtClean="0">
                  <a:latin typeface="Georgia" pitchFamily="18" charset="0"/>
                  <a:cs typeface="Arial" charset="0"/>
                </a:rPr>
                <a:t>Baden-Württemberg</a:t>
              </a:r>
            </a:p>
            <a:p>
              <a:pPr algn="ctr">
                <a:defRPr/>
              </a:pPr>
              <a:r>
                <a:rPr lang="de-DE" sz="1000" smtClean="0">
                  <a:latin typeface="Arial" charset="0"/>
                  <a:cs typeface="Arial" charset="0"/>
                </a:rPr>
                <a:t>STAATLICHES SCHULAMT FREIBURG</a:t>
              </a:r>
            </a:p>
          </p:txBody>
        </p:sp>
      </p:grpSp>
      <p:sp>
        <p:nvSpPr>
          <p:cNvPr id="1030" name="Line 18"/>
          <p:cNvSpPr>
            <a:spLocks noChangeShapeType="1"/>
          </p:cNvSpPr>
          <p:nvPr/>
        </p:nvSpPr>
        <p:spPr bwMode="auto">
          <a:xfrm>
            <a:off x="2700338" y="6453188"/>
            <a:ext cx="5788025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8125" y="6553200"/>
            <a:ext cx="936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© </a:t>
            </a:r>
            <a:r>
              <a:rPr lang="de-DE">
                <a:cs typeface="+mn-cs"/>
              </a:rPr>
              <a:t>SSAFR</a:t>
            </a:r>
            <a:endParaRPr lang="de-DE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553200"/>
            <a:ext cx="908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7EBF246B-19AC-4FD1-B485-83D8CE092F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38625" y="6553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A01AED4D-B46A-4419-A368-777E2EFDA577}" type="datetime2">
              <a:rPr lang="de-DE"/>
              <a:pPr>
                <a:defRPr/>
              </a:pPr>
              <a:t>Montag, 20. März 2017</a:t>
            </a:fld>
            <a:endParaRPr lang="de-DE"/>
          </a:p>
        </p:txBody>
      </p:sp>
      <p:sp>
        <p:nvSpPr>
          <p:cNvPr id="1034" name="Line 23"/>
          <p:cNvSpPr>
            <a:spLocks noChangeShapeType="1"/>
          </p:cNvSpPr>
          <p:nvPr/>
        </p:nvSpPr>
        <p:spPr bwMode="auto">
          <a:xfrm>
            <a:off x="655638" y="1196975"/>
            <a:ext cx="78486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5" name="Line 24"/>
          <p:cNvSpPr>
            <a:spLocks noChangeAspect="1" noChangeShapeType="1"/>
          </p:cNvSpPr>
          <p:nvPr/>
        </p:nvSpPr>
        <p:spPr bwMode="auto">
          <a:xfrm>
            <a:off x="6084888" y="153988"/>
            <a:ext cx="1587" cy="97155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 spd="slow">
    <p:push dir="r"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pitchFamily="18" charset="0"/>
        </a:defRPr>
      </a:lvl9pPr>
    </p:titleStyle>
    <p:bodyStyle>
      <a:lvl1pPr marL="280988" indent="-280988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57238" indent="-285750" algn="l" rtl="0" eaLnBrk="1" fontAlgn="base" hangingPunct="1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763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5954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145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4717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289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3861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433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EC54C-797F-4616-A868-D44771D10F7D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586D-1273-4098-83D7-F6F3750FFDF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708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Gutachten@ssa-fr.kv.bwl.d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utachten@ssa-fr.kv.bwl.d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gutachten@ssa-fr.kv.bwl.de)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utachten@ssa-fr.kv.bwl.d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utachten@ssa-fr.kv.bwl.d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63507" y="161532"/>
            <a:ext cx="5180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Staatliches Schulamt Freiburg</a:t>
            </a:r>
          </a:p>
          <a:p>
            <a:endParaRPr lang="de-DE" sz="1200" b="1" dirty="0" smtClean="0"/>
          </a:p>
          <a:p>
            <a:r>
              <a:rPr lang="de-DE" sz="1600" dirty="0" smtClean="0"/>
              <a:t>Steffen Kluge, Gabriele Bolay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910896" y="1772816"/>
            <a:ext cx="73572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/>
              <a:t>Dienstbesprechung für Gutachterinnen und Gutachter</a:t>
            </a:r>
          </a:p>
          <a:p>
            <a:pPr algn="ctr"/>
            <a:endParaRPr lang="de-DE" b="1" dirty="0"/>
          </a:p>
          <a:p>
            <a:pPr algn="ctr"/>
            <a:r>
              <a:rPr lang="de-DE" b="1" dirty="0" smtClean="0"/>
              <a:t>„</a:t>
            </a:r>
            <a:r>
              <a:rPr lang="de-DE" b="1" dirty="0"/>
              <a:t>Feststellungsverfahren</a:t>
            </a:r>
            <a:r>
              <a:rPr lang="de-DE" b="1" dirty="0" smtClean="0"/>
              <a:t>“</a:t>
            </a:r>
          </a:p>
          <a:p>
            <a:pPr algn="ctr"/>
            <a:endParaRPr lang="de-DE" b="1" dirty="0"/>
          </a:p>
          <a:p>
            <a:pPr algn="ctr"/>
            <a:r>
              <a:rPr lang="de-DE" b="1" dirty="0" smtClean="0"/>
              <a:t>16.03.2017, 15.00 – 17.30 Uhr</a:t>
            </a:r>
          </a:p>
        </p:txBody>
      </p:sp>
      <p:pic>
        <p:nvPicPr>
          <p:cNvPr id="11272" name="Picture 8" descr="hnliches 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2335" y="4149080"/>
            <a:ext cx="2001207" cy="200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398654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Feststellungsverfahren</a:t>
            </a:r>
            <a:br>
              <a:rPr lang="de-DE" dirty="0"/>
            </a:br>
            <a:r>
              <a:rPr lang="de-DE" dirty="0"/>
              <a:t>Schritt für Schritt: Schritt </a:t>
            </a:r>
            <a:r>
              <a:rPr lang="de-DE" dirty="0" smtClean="0"/>
              <a:t>5</a:t>
            </a:r>
            <a:endParaRPr lang="de-DE" dirty="0"/>
          </a:p>
        </p:txBody>
      </p:sp>
      <p:graphicFrame>
        <p:nvGraphicFramePr>
          <p:cNvPr id="8" name="Tabellenplatzhalter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065584286"/>
              </p:ext>
            </p:extLst>
          </p:nvPr>
        </p:nvGraphicFramePr>
        <p:xfrm>
          <a:off x="685800" y="1412875"/>
          <a:ext cx="7772400" cy="63093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5920"/>
                <a:gridCol w="4392488"/>
                <a:gridCol w="20139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Innerhalb</a:t>
                      </a:r>
                      <a:r>
                        <a:rPr lang="de-DE" sz="1800" b="0" baseline="0" dirty="0" smtClean="0"/>
                        <a:t> von 2 Schul-wochen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Information der Erziehungsberechtigten über die Entscheidung des SSA und Beratung bezüglich</a:t>
                      </a:r>
                      <a:r>
                        <a:rPr lang="de-DE" sz="1800" b="0" baseline="0" dirty="0" smtClean="0"/>
                        <a:t> der möglichen Bildungsangebote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baseline="0" dirty="0" smtClean="0"/>
                        <a:t>Gutachterin/ Gutachter sendet Beratungsprotokoll an das SSA per Email</a:t>
                      </a:r>
                      <a:endParaRPr lang="de-DE" sz="1800" b="1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Email: </a:t>
                      </a:r>
                      <a:r>
                        <a:rPr lang="de-DE" sz="1800" b="0" baseline="0" dirty="0" smtClean="0">
                          <a:hlinkClick r:id="rId2"/>
                        </a:rPr>
                        <a:t>Gutachten@ssa-fr.kv.bwl.de</a:t>
                      </a: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Dateiname: </a:t>
                      </a:r>
                      <a:r>
                        <a:rPr lang="de-DE" sz="1800" b="0" baseline="0" dirty="0" smtClean="0"/>
                        <a:t>Bezeichnung laut Legende Name, Vorname Geburtsdatum (JJMMTT), z.B. Beratungsprotokoll Mustermann, Max 100311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Betreff: </a:t>
                      </a:r>
                      <a:r>
                        <a:rPr lang="de-DE" sz="1800" b="0" baseline="0" dirty="0" smtClean="0"/>
                        <a:t>FSP, LK, Schülername, z.B. GENT, BH, Mustermann, Max</a:t>
                      </a:r>
                      <a:endParaRPr lang="de-DE" sz="1800" b="1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Gutachterin/ Gutachter über SBBZ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74058715"/>
      </p:ext>
    </p:extLst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Feststellungsverfahren</a:t>
            </a:r>
            <a:br>
              <a:rPr lang="de-DE" dirty="0"/>
            </a:br>
            <a:r>
              <a:rPr lang="de-DE" dirty="0"/>
              <a:t>Schritt für Schritt: Schritt </a:t>
            </a:r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2330105"/>
              </p:ext>
            </p:extLst>
          </p:nvPr>
        </p:nvGraphicFramePr>
        <p:xfrm>
          <a:off x="685800" y="1539929"/>
          <a:ext cx="7772400" cy="16459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5920"/>
                <a:gridCol w="4392488"/>
                <a:gridCol w="20139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Im Anschluss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Bescheid an Eltern/ Erziehungsberechtigte,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baseline="0" dirty="0" smtClean="0"/>
                        <a:t>Schule(</a:t>
                      </a:r>
                      <a:r>
                        <a:rPr lang="de-DE" sz="1800" b="0" baseline="0" dirty="0" err="1" smtClean="0"/>
                        <a:t>n</a:t>
                      </a:r>
                      <a:r>
                        <a:rPr lang="de-DE" sz="1800" b="0" baseline="0" dirty="0" smtClean="0"/>
                        <a:t>) und ggf. weitere berührte Stellen</a:t>
                      </a:r>
                      <a:endParaRPr lang="de-DE" sz="1800" b="1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SSA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9502232"/>
      </p:ext>
    </p:extLst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Die </a:t>
            </a:r>
            <a:r>
              <a:rPr lang="de-DE" dirty="0" smtClean="0">
                <a:latin typeface="+mj-lt"/>
              </a:rPr>
              <a:t>Wiedervorlage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Schritt für Schritt: Schritt 1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graphicFrame>
        <p:nvGraphicFramePr>
          <p:cNvPr id="6" name="Tabellenplatzhalt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801348885"/>
              </p:ext>
            </p:extLst>
          </p:nvPr>
        </p:nvGraphicFramePr>
        <p:xfrm>
          <a:off x="685800" y="1412875"/>
          <a:ext cx="7772400" cy="4937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5920"/>
                <a:gridCol w="4392488"/>
                <a:gridCol w="20139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Zum</a:t>
                      </a:r>
                      <a:r>
                        <a:rPr lang="de-DE" sz="1800" b="0" baseline="0" dirty="0" smtClean="0"/>
                        <a:t> Wieder-vorlage-</a:t>
                      </a:r>
                      <a:r>
                        <a:rPr lang="de-DE" sz="1800" b="0" baseline="0" dirty="0" err="1" smtClean="0"/>
                        <a:t>zeitpunkt</a:t>
                      </a:r>
                      <a:r>
                        <a:rPr lang="de-DE" sz="1800" b="0" baseline="0" dirty="0" smtClean="0"/>
                        <a:t> gemäß Bescheid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Inhalte des Wiedervorlageberichtes</a:t>
                      </a:r>
                      <a:r>
                        <a:rPr lang="de-DE" sz="1800" b="0" baseline="0" dirty="0" smtClean="0"/>
                        <a:t> werden erhoben, </a:t>
                      </a:r>
                      <a:r>
                        <a:rPr lang="de-DE" sz="1800" b="1" baseline="0" dirty="0" smtClean="0"/>
                        <a:t>mit den Erziehungsberechtigten kommuniziert </a:t>
                      </a:r>
                      <a:r>
                        <a:rPr lang="de-DE" sz="1800" b="0" baseline="0" dirty="0" smtClean="0"/>
                        <a:t>und dokumentiert (vgl. Formblatt)</a:t>
                      </a:r>
                      <a:endParaRPr lang="de-DE" sz="18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Email: </a:t>
                      </a:r>
                      <a:r>
                        <a:rPr lang="de-DE" sz="1800" b="0" baseline="0" dirty="0" smtClean="0">
                          <a:hlinkClick r:id="rId3"/>
                        </a:rPr>
                        <a:t>Gutachten@ssa-fr.kv.bwl.de</a:t>
                      </a: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Dateiname: </a:t>
                      </a:r>
                      <a:r>
                        <a:rPr lang="de-DE" sz="1800" b="0" baseline="0" dirty="0" smtClean="0"/>
                        <a:t>Bezeichnung laut Legende Name, Vorname Geburtsdatum (JJMMTT), z.B. Wiedervorlagebericht Mustermann, Max 100311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Betreff: </a:t>
                      </a:r>
                      <a:r>
                        <a:rPr lang="de-DE" sz="1800" b="0" baseline="0" dirty="0" smtClean="0"/>
                        <a:t>FSP, LK, Schülername; z.B. GENT, BH, Mustermann, Max</a:t>
                      </a:r>
                      <a:endParaRPr lang="de-DE" sz="1800" b="1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dirty="0" smtClean="0"/>
                        <a:t>Lehrkraft</a:t>
                      </a:r>
                      <a:r>
                        <a:rPr lang="de-DE" sz="1800" b="1" baseline="0" dirty="0" smtClean="0"/>
                        <a:t> der Sonderpädagogik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baseline="0" dirty="0" smtClean="0"/>
                        <a:t>Ggf. Lehrkraft der Allgemeinen Pädagogik unter Mitwirkung der Lehrkraft der Sonderpädagogik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419872" y="2780928"/>
            <a:ext cx="2814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1574157" y="215289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2842545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Wiedervorlage</a:t>
            </a:r>
            <a:br>
              <a:rPr lang="de-DE" dirty="0"/>
            </a:br>
            <a:r>
              <a:rPr lang="de-DE" dirty="0"/>
              <a:t>Schritt für Schritt: Schritt </a:t>
            </a:r>
            <a:r>
              <a:rPr lang="de-DE" dirty="0" smtClean="0"/>
              <a:t>2</a:t>
            </a:r>
            <a:endParaRPr lang="de-DE" dirty="0"/>
          </a:p>
        </p:txBody>
      </p:sp>
      <p:graphicFrame>
        <p:nvGraphicFramePr>
          <p:cNvPr id="8" name="Tabellenplatzhalter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317371136"/>
              </p:ext>
            </p:extLst>
          </p:nvPr>
        </p:nvGraphicFramePr>
        <p:xfrm>
          <a:off x="685800" y="1412875"/>
          <a:ext cx="7772400" cy="3017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5920"/>
                <a:gridCol w="4392488"/>
                <a:gridCol w="20139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Im Anschluss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Verlängerungsbescheid an Erziehungsberechtigte,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baseline="0" dirty="0" smtClean="0"/>
                        <a:t>Schule(</a:t>
                      </a:r>
                      <a:r>
                        <a:rPr lang="de-DE" sz="1800" b="0" baseline="0" dirty="0" err="1" smtClean="0"/>
                        <a:t>n</a:t>
                      </a:r>
                      <a:r>
                        <a:rPr lang="de-DE" sz="1800" b="0" baseline="0" dirty="0" smtClean="0"/>
                        <a:t>) und ggf. weitere berührte Stellen</a:t>
                      </a:r>
                      <a:endParaRPr lang="de-DE" sz="1800" b="1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Ggf. Förderschwerpunktwechsel im vereinfachten Verfahren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1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Ggf. Beauftragung eines sonderpädagogischen Gutachtens</a:t>
                      </a:r>
                      <a:endParaRPr lang="de-DE" sz="1800" b="0" baseline="0" dirty="0" smtClean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dirty="0" smtClean="0"/>
                        <a:t>SSA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68470652"/>
      </p:ext>
    </p:extLst>
  </p:cSld>
  <p:clrMapOvr>
    <a:masterClrMapping/>
  </p:clrMapOvr>
  <p:transition spd="slow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Große Bitte!</a:t>
            </a:r>
            <a:endParaRPr lang="de-DE" dirty="0">
              <a:latin typeface="+mj-lt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>
                <a:latin typeface="+mj-lt"/>
              </a:rPr>
              <a:t>Für die zügige Bearbeitung durch das SSA-FR ist folgendes Vorgehen wichtig</a:t>
            </a:r>
            <a:r>
              <a:rPr lang="de-DE" sz="2400" b="1" dirty="0" smtClean="0">
                <a:latin typeface="+mj-lt"/>
              </a:rPr>
              <a:t>:</a:t>
            </a:r>
          </a:p>
          <a:p>
            <a:pPr marL="0" indent="0">
              <a:buNone/>
            </a:pPr>
            <a:endParaRPr lang="de-DE" b="1" dirty="0" smtClean="0">
              <a:latin typeface="+mj-lt"/>
            </a:endParaRPr>
          </a:p>
          <a:p>
            <a:r>
              <a:rPr lang="de-DE" sz="2400" dirty="0" smtClean="0">
                <a:latin typeface="+mj-lt"/>
              </a:rPr>
              <a:t>Bitte </a:t>
            </a:r>
            <a:r>
              <a:rPr lang="de-DE" sz="2400" dirty="0">
                <a:latin typeface="+mj-lt"/>
              </a:rPr>
              <a:t>senden Sie </a:t>
            </a:r>
            <a:r>
              <a:rPr lang="de-DE" sz="2400" dirty="0" smtClean="0">
                <a:latin typeface="+mj-lt"/>
              </a:rPr>
              <a:t>das Gutachten/ den </a:t>
            </a:r>
            <a:r>
              <a:rPr lang="de-DE" sz="2400" dirty="0">
                <a:latin typeface="+mj-lt"/>
              </a:rPr>
              <a:t>Wiedervorlagebericht an die oben angegebene </a:t>
            </a:r>
            <a:r>
              <a:rPr lang="de-DE" sz="2400" u="sng" dirty="0" smtClean="0">
                <a:latin typeface="+mj-lt"/>
              </a:rPr>
              <a:t>Email-Anschrift</a:t>
            </a:r>
            <a:r>
              <a:rPr lang="de-DE" sz="2400" dirty="0" smtClean="0">
                <a:latin typeface="+mj-lt"/>
              </a:rPr>
              <a:t> </a:t>
            </a:r>
            <a:r>
              <a:rPr lang="de-DE" sz="2400" dirty="0">
                <a:latin typeface="+mj-lt"/>
              </a:rPr>
              <a:t>(</a:t>
            </a:r>
            <a:r>
              <a:rPr lang="de-DE" sz="2400" u="sng" dirty="0" smtClean="0">
                <a:latin typeface="+mj-lt"/>
                <a:hlinkClick r:id="rId2"/>
              </a:rPr>
              <a:t>gutachten@ssa-fr.kv.bwl.de)</a:t>
            </a:r>
            <a:r>
              <a:rPr lang="de-DE" sz="2400" u="sng" dirty="0" smtClean="0">
                <a:latin typeface="+mj-lt"/>
              </a:rPr>
              <a:t>.</a:t>
            </a:r>
            <a:endParaRPr lang="de-DE" sz="2400" dirty="0">
              <a:latin typeface="+mj-lt"/>
            </a:endParaRPr>
          </a:p>
          <a:p>
            <a:r>
              <a:rPr lang="de-DE" sz="2400" dirty="0" smtClean="0">
                <a:latin typeface="+mj-lt"/>
              </a:rPr>
              <a:t>Bitte </a:t>
            </a:r>
            <a:r>
              <a:rPr lang="de-DE" sz="2400" dirty="0">
                <a:latin typeface="+mj-lt"/>
              </a:rPr>
              <a:t>beachten Sie auch die Vorgaben für den </a:t>
            </a:r>
            <a:r>
              <a:rPr lang="de-DE" sz="2400" u="sng" dirty="0" smtClean="0">
                <a:latin typeface="+mj-lt"/>
              </a:rPr>
              <a:t>Dateinamen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smtClean="0">
                <a:latin typeface="+mj-lt"/>
              </a:rPr>
              <a:t>und den „Betreff“ (E-Mail). </a:t>
            </a:r>
            <a:r>
              <a:rPr lang="de-DE" sz="2400" smtClean="0">
                <a:latin typeface="+mj-lt"/>
              </a:rPr>
              <a:t>Dieses Vorgehen </a:t>
            </a:r>
            <a:r>
              <a:rPr lang="de-DE" sz="2400" dirty="0">
                <a:latin typeface="+mj-lt"/>
              </a:rPr>
              <a:t>ist für die schulamtsinterne Zuordnung </a:t>
            </a:r>
            <a:r>
              <a:rPr lang="de-DE" sz="2400" dirty="0" smtClean="0">
                <a:latin typeface="+mj-lt"/>
              </a:rPr>
              <a:t>zwingend notwendig</a:t>
            </a:r>
            <a:r>
              <a:rPr lang="de-DE" sz="2400" dirty="0">
                <a:latin typeface="+mj-lt"/>
              </a:rPr>
              <a:t>.</a:t>
            </a:r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97673517"/>
      </p:ext>
    </p:extLst>
  </p:cSld>
  <p:clrMapOvr>
    <a:masterClrMapping/>
  </p:clrMapOvr>
  <p:transition spd="slow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 von Gutachten</a:t>
            </a: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466735"/>
            <a:ext cx="7772400" cy="4788130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97954355"/>
      </p:ext>
    </p:extLst>
  </p:cSld>
  <p:clrMapOvr>
    <a:masterClrMapping/>
  </p:clrMapOvr>
  <p:transition spd="slow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Wesentliche Änderungen QR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 smtClean="0"/>
              <a:t>A Grundsätzliches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SzTx/>
              <a:defRPr/>
            </a:pPr>
            <a:r>
              <a:rPr lang="de-DE" dirty="0" smtClean="0"/>
              <a:t>5) </a:t>
            </a:r>
            <a:r>
              <a:rPr lang="de-DE" b="1" dirty="0" smtClean="0"/>
              <a:t>Weitergabe des Gutachtens </a:t>
            </a:r>
            <a:r>
              <a:rPr lang="de-DE" dirty="0" smtClean="0"/>
              <a:t>an Erziehungsberechtigte und weitere Institutionen ausschließlich über das SSA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B Gliederung und Qualitätsmerkmale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SzTx/>
              <a:defRPr/>
            </a:pPr>
            <a:r>
              <a:rPr lang="de-DE" dirty="0" smtClean="0"/>
              <a:t>3.2) </a:t>
            </a:r>
            <a:r>
              <a:rPr lang="de-DE" b="1" dirty="0" smtClean="0"/>
              <a:t>Interpretation: </a:t>
            </a:r>
            <a:r>
              <a:rPr lang="de-DE" dirty="0" smtClean="0"/>
              <a:t>Aktivität </a:t>
            </a:r>
            <a:r>
              <a:rPr lang="de-DE" dirty="0"/>
              <a:t>und </a:t>
            </a:r>
            <a:r>
              <a:rPr lang="de-DE" dirty="0" smtClean="0"/>
              <a:t>Teilhabe werden über </a:t>
            </a:r>
            <a:r>
              <a:rPr lang="de-DE" dirty="0"/>
              <a:t>Körperfunktionen und –</a:t>
            </a:r>
            <a:r>
              <a:rPr lang="de-DE" dirty="0" err="1"/>
              <a:t>strukturen</a:t>
            </a:r>
            <a:r>
              <a:rPr lang="de-DE" dirty="0"/>
              <a:t> sowie die Kontextfaktoren </a:t>
            </a:r>
            <a:r>
              <a:rPr lang="de-DE" dirty="0" smtClean="0"/>
              <a:t>erklärt. Ggf. auch über einen Gesundheitszustand.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SzTx/>
              <a:defRPr/>
            </a:pPr>
            <a:r>
              <a:rPr lang="de-DE" dirty="0" smtClean="0"/>
              <a:t>5.1) Darstellung, </a:t>
            </a:r>
            <a:r>
              <a:rPr lang="de-DE" dirty="0"/>
              <a:t>ob </a:t>
            </a:r>
            <a:r>
              <a:rPr lang="de-DE" dirty="0" smtClean="0"/>
              <a:t>dem </a:t>
            </a:r>
            <a:r>
              <a:rPr lang="de-DE" dirty="0"/>
              <a:t>Bedarf im Rahmen des </a:t>
            </a:r>
            <a:r>
              <a:rPr lang="de-DE" b="1" dirty="0"/>
              <a:t>Bildungsangebots einer allgemeinen Schule </a:t>
            </a:r>
            <a:r>
              <a:rPr lang="de-DE" dirty="0"/>
              <a:t>entsprochen werden kann oder aus seiner Sicht ein </a:t>
            </a:r>
            <a:r>
              <a:rPr lang="de-DE" b="1" dirty="0"/>
              <a:t>Anspruch auf ein sonderpädagogisches Bildungsangebot in einem bestimmten Förderschwerpunkt</a:t>
            </a:r>
            <a:r>
              <a:rPr lang="de-DE" dirty="0"/>
              <a:t> vorliegt. Ggf. wird zu dem Förderschwerpunkt ein Bildungsgang benannt</a:t>
            </a:r>
            <a:r>
              <a:rPr lang="de-DE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Tx/>
              <a:defRPr/>
            </a:pPr>
            <a:endParaRPr lang="de-DE" sz="1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SzTx/>
              <a:defRPr/>
            </a:pPr>
            <a:r>
              <a:rPr lang="de-DE" dirty="0" smtClean="0"/>
              <a:t>5.3) </a:t>
            </a:r>
            <a:r>
              <a:rPr lang="de-DE" b="1" dirty="0"/>
              <a:t>Erste Informationen </a:t>
            </a:r>
            <a:r>
              <a:rPr lang="de-DE" dirty="0"/>
              <a:t>zum elterlichen Erziehungsplan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Tx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F3E2EBD6-D12D-421C-8332-C3D557D91055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F52A299-7D83-4097-BC52-9B481A310875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93123777"/>
      </p:ext>
    </p:extLst>
  </p:cSld>
  <p:clrMapOvr>
    <a:masterClrMapping/>
  </p:clrMapOvr>
  <p:transition spd="slow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Wesentliche Änderungen QR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 smtClean="0"/>
              <a:t>Im Anschluss an die Feststellung des SSA: </a:t>
            </a:r>
            <a:r>
              <a:rPr lang="de-DE" sz="2400" dirty="0" smtClean="0"/>
              <a:t>Beratung </a:t>
            </a:r>
            <a:r>
              <a:rPr lang="de-DE" sz="2400" dirty="0"/>
              <a:t>der </a:t>
            </a:r>
            <a:r>
              <a:rPr lang="de-DE" sz="2400" dirty="0" smtClean="0"/>
              <a:t>Erziehungsberechtigten </a:t>
            </a:r>
            <a:r>
              <a:rPr lang="de-DE" sz="2400" dirty="0"/>
              <a:t>bezüglich möglicher Bildungsangebote an einem </a:t>
            </a:r>
            <a:r>
              <a:rPr lang="de-DE" sz="2400" dirty="0" smtClean="0"/>
              <a:t>SBBZ </a:t>
            </a:r>
            <a:r>
              <a:rPr lang="de-DE" sz="2400" dirty="0"/>
              <a:t>sowie in einem Inklusiven Bildungsangebot </a:t>
            </a:r>
            <a:endParaRPr lang="de-DE" sz="2400" dirty="0" smtClean="0"/>
          </a:p>
          <a:p>
            <a:r>
              <a:rPr lang="de-DE" sz="2400" dirty="0" smtClean="0"/>
              <a:t>Bei </a:t>
            </a:r>
            <a:r>
              <a:rPr lang="de-DE" sz="2400" b="1" dirty="0"/>
              <a:t>abgelehntem </a:t>
            </a:r>
            <a:r>
              <a:rPr lang="de-DE" sz="2400" b="1" dirty="0" smtClean="0"/>
              <a:t>sonderpädagogischen Bildungsangebot </a:t>
            </a:r>
            <a:r>
              <a:rPr lang="de-DE" sz="2400" dirty="0"/>
              <a:t>erfolgt ebenfalls eine </a:t>
            </a:r>
            <a:r>
              <a:rPr lang="de-DE" sz="2400" dirty="0" smtClean="0"/>
              <a:t>Beratung</a:t>
            </a:r>
            <a:endParaRPr lang="de-DE" sz="2400" dirty="0"/>
          </a:p>
          <a:p>
            <a:r>
              <a:rPr lang="de-DE" sz="2400" dirty="0" smtClean="0"/>
              <a:t>Anschließender </a:t>
            </a:r>
            <a:r>
              <a:rPr lang="de-DE" sz="2400" dirty="0"/>
              <a:t>Beratungsprozess wird </a:t>
            </a:r>
            <a:r>
              <a:rPr lang="de-DE" sz="2400" dirty="0" smtClean="0"/>
              <a:t>im </a:t>
            </a:r>
            <a:r>
              <a:rPr lang="de-DE" sz="2400" b="1" dirty="0"/>
              <a:t>Beratungsprotokoll</a:t>
            </a:r>
            <a:r>
              <a:rPr lang="de-DE" sz="2400" dirty="0"/>
              <a:t> dokumentiert und an das </a:t>
            </a:r>
            <a:r>
              <a:rPr lang="de-DE" sz="2400" dirty="0" smtClean="0"/>
              <a:t>SSA gesandt </a:t>
            </a:r>
            <a:r>
              <a:rPr lang="de-DE" sz="2400" dirty="0"/>
              <a:t>(vgl. Vorlage</a:t>
            </a:r>
            <a:r>
              <a:rPr lang="de-DE" sz="2400" dirty="0" smtClean="0"/>
              <a:t>)</a:t>
            </a:r>
            <a:endParaRPr lang="de-DE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F3E2EBD6-D12D-421C-8332-C3D557D91055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F52A299-7D83-4097-BC52-9B481A310875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42878562"/>
      </p:ext>
    </p:extLst>
  </p:cSld>
  <p:clrMapOvr>
    <a:masterClrMapping/>
  </p:clrMapOvr>
  <p:transition spd="slow"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Klärung von 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Heute</a:t>
            </a:r>
          </a:p>
          <a:p>
            <a:r>
              <a:rPr lang="de-DE" sz="2400" dirty="0" smtClean="0"/>
              <a:t>Murmelrunde: Verständnisfragen mit den Nachbarn klären</a:t>
            </a:r>
          </a:p>
          <a:p>
            <a:r>
              <a:rPr lang="de-DE" sz="2400" dirty="0" smtClean="0"/>
              <a:t>Plenum: Inhaltliche Fragen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dirty="0" smtClean="0"/>
              <a:t>An den Institutionen</a:t>
            </a:r>
          </a:p>
          <a:p>
            <a:r>
              <a:rPr lang="de-DE" sz="2400" dirty="0" smtClean="0"/>
              <a:t>Multiplikation der Informationen an die Gutachterinnen und Gutachter (</a:t>
            </a:r>
            <a:r>
              <a:rPr lang="de-DE" sz="2400" smtClean="0"/>
              <a:t>in Abstimmung </a:t>
            </a:r>
            <a:r>
              <a:rPr lang="de-DE" sz="2400" dirty="0" smtClean="0"/>
              <a:t>mit den Schuleiterinnen und Schulleitern)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F3E2EBD6-D12D-421C-8332-C3D557D91055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F52A299-7D83-4097-BC52-9B481A310875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40464890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dirty="0"/>
              <a:t/>
            </a:r>
            <a:br>
              <a:rPr lang="de-DE" sz="3100" dirty="0"/>
            </a:br>
            <a:r>
              <a:rPr lang="de-DE" sz="3100" dirty="0" smtClean="0">
                <a:latin typeface="+mj-lt"/>
              </a:rPr>
              <a:t>Das Wesentliche auf einen Blick: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313467"/>
            <a:ext cx="75608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Was ist neu?</a:t>
            </a:r>
          </a:p>
          <a:p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Antrag bei Ein- oder Umschulung an das 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Beauftragung durch das 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Einheitliche Formulare und Berichte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„Beratung und Unterstützung“ i.d.R. vor Antragstellung </a:t>
            </a:r>
          </a:p>
          <a:p>
            <a:r>
              <a:rPr lang="de-DE" dirty="0" smtClean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Umstellung der Verwaltung des SSA; „Elektronische Akte“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pic>
        <p:nvPicPr>
          <p:cNvPr id="12290" name="Picture 2" descr="ildergebnis für überbl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2144759" cy="108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592091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24590"/>
            <a:ext cx="5400600" cy="936625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Allg. Schule &amp; SBBZ: </a:t>
            </a:r>
            <a:r>
              <a:rPr lang="de-DE" dirty="0" smtClean="0">
                <a:latin typeface="+mj-lt"/>
              </a:rPr>
              <a:t>Kinder mit (sonderpädagogischem) 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Förderbedarf</a:t>
            </a:r>
            <a:r>
              <a:rPr lang="de-DE" dirty="0" smtClean="0">
                <a:latin typeface="+mj-lt"/>
              </a:rPr>
              <a:t> </a:t>
            </a:r>
            <a:endParaRPr lang="de-DE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  <p:sp>
        <p:nvSpPr>
          <p:cNvPr id="7" name="CustomShape 3"/>
          <p:cNvSpPr/>
          <p:nvPr/>
        </p:nvSpPr>
        <p:spPr>
          <a:xfrm>
            <a:off x="716550" y="1283228"/>
            <a:ext cx="5256190" cy="1211043"/>
          </a:xfrm>
          <a:prstGeom prst="rect">
            <a:avLst/>
          </a:prstGeom>
          <a:solidFill>
            <a:srgbClr val="66FFC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/>
          <a:lstStyle/>
          <a:p>
            <a:pPr algn="ctr">
              <a:defRPr/>
            </a:pPr>
            <a:r>
              <a:rPr lang="de-DE" sz="1400" dirty="0"/>
              <a:t>Kinder und Jugendliche mit </a:t>
            </a:r>
            <a:endParaRPr lang="de-DE" sz="1400" dirty="0" smtClean="0"/>
          </a:p>
          <a:p>
            <a:pPr algn="ctr">
              <a:defRPr/>
            </a:pPr>
            <a:r>
              <a:rPr lang="de-DE" b="1" dirty="0" smtClean="0"/>
              <a:t>besonderem Förderbedarf  in Verantwortung der allg. </a:t>
            </a:r>
            <a:r>
              <a:rPr lang="de-DE" b="1" dirty="0"/>
              <a:t>Pädagogik</a:t>
            </a:r>
            <a:r>
              <a:rPr lang="de-DE" sz="1400" b="1" dirty="0"/>
              <a:t> </a:t>
            </a:r>
            <a:r>
              <a:rPr lang="de-DE" sz="1400" dirty="0" smtClean="0"/>
              <a:t>(Dyskalkulie; LRS, ADHS,  i.d.R. Autismus, Migration)</a:t>
            </a:r>
          </a:p>
          <a:p>
            <a:pPr>
              <a:defRPr/>
            </a:pPr>
            <a:endParaRPr sz="1400" dirty="0"/>
          </a:p>
        </p:txBody>
      </p:sp>
      <p:sp>
        <p:nvSpPr>
          <p:cNvPr id="9" name="CustomShape 5"/>
          <p:cNvSpPr/>
          <p:nvPr/>
        </p:nvSpPr>
        <p:spPr>
          <a:xfrm>
            <a:off x="693862" y="2731583"/>
            <a:ext cx="5256584" cy="993003"/>
          </a:xfrm>
          <a:prstGeom prst="rect">
            <a:avLst/>
          </a:prstGeom>
          <a:solidFill>
            <a:srgbClr val="00FF99"/>
          </a:solidFill>
          <a:ln w="93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/>
          <a:lstStyle/>
          <a:p>
            <a:pPr algn="ctr">
              <a:defRPr/>
            </a:pPr>
            <a:r>
              <a:rPr lang="de-DE" sz="1400" dirty="0">
                <a:solidFill>
                  <a:srgbClr val="000000"/>
                </a:solidFill>
              </a:rPr>
              <a:t>Kinder und Jugendliche mit </a:t>
            </a:r>
            <a:r>
              <a:rPr lang="de-DE" sz="1400" dirty="0" smtClean="0">
                <a:solidFill>
                  <a:srgbClr val="000000"/>
                </a:solidFill>
              </a:rPr>
              <a:t>einem sonderpädagogischen </a:t>
            </a:r>
          </a:p>
          <a:p>
            <a:pPr algn="ctr">
              <a:defRPr/>
            </a:pPr>
            <a:r>
              <a:rPr lang="de-DE" sz="1400" b="1" dirty="0" smtClean="0">
                <a:solidFill>
                  <a:srgbClr val="000000"/>
                </a:solidFill>
                <a:hlinkClick r:id="rId3" action="ppaction://hlinksldjump"/>
              </a:rPr>
              <a:t>Beratungs- </a:t>
            </a:r>
            <a:r>
              <a:rPr lang="de-DE" sz="1400" b="1" dirty="0">
                <a:solidFill>
                  <a:srgbClr val="000000"/>
                </a:solidFill>
                <a:hlinkClick r:id="rId3" action="ppaction://hlinksldjump"/>
              </a:rPr>
              <a:t>und </a:t>
            </a:r>
            <a:r>
              <a:rPr lang="de-DE" sz="1400" b="1" dirty="0" smtClean="0">
                <a:solidFill>
                  <a:srgbClr val="000000"/>
                </a:solidFill>
                <a:hlinkClick r:id="rId3" action="ppaction://hlinksldjump"/>
              </a:rPr>
              <a:t>Unterstützungsangebot</a:t>
            </a:r>
            <a:endParaRPr lang="de-DE" sz="1400" b="1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de-DE" b="1" dirty="0" smtClean="0">
                <a:solidFill>
                  <a:srgbClr val="000000"/>
                </a:solidFill>
              </a:rPr>
              <a:t>Sonderpädagogischer Dienst </a:t>
            </a:r>
          </a:p>
          <a:p>
            <a:pPr>
              <a:defRPr/>
            </a:pPr>
            <a:endParaRPr lang="de-DE" sz="1200" b="1" dirty="0"/>
          </a:p>
        </p:txBody>
      </p:sp>
      <p:sp>
        <p:nvSpPr>
          <p:cNvPr id="10" name="Textfeld 9"/>
          <p:cNvSpPr txBox="1"/>
          <p:nvPr/>
        </p:nvSpPr>
        <p:spPr>
          <a:xfrm rot="5400000">
            <a:off x="3050195" y="1941003"/>
            <a:ext cx="615553" cy="5229537"/>
          </a:xfrm>
          <a:prstGeom prst="rect">
            <a:avLst/>
          </a:prstGeom>
          <a:solidFill>
            <a:schemeClr val="accent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de-DE" sz="1800" b="1" i="1" dirty="0" smtClean="0"/>
              <a:t> </a:t>
            </a:r>
            <a:r>
              <a:rPr lang="de-DE" sz="2800" b="1" dirty="0" smtClean="0"/>
              <a:t>Feststellungsverfahren</a:t>
            </a:r>
            <a:endParaRPr lang="de-DE" sz="2800" b="1" dirty="0"/>
          </a:p>
        </p:txBody>
      </p:sp>
      <p:sp>
        <p:nvSpPr>
          <p:cNvPr id="13" name="CustomShape 13"/>
          <p:cNvSpPr/>
          <p:nvPr/>
        </p:nvSpPr>
        <p:spPr>
          <a:xfrm>
            <a:off x="781248" y="5269304"/>
            <a:ext cx="2350592" cy="816641"/>
          </a:xfrm>
          <a:prstGeom prst="rect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67500" tIns="33750" rIns="67500" bIns="33750" anchor="ctr"/>
          <a:lstStyle/>
          <a:p>
            <a:pPr algn="ctr">
              <a:defRPr/>
            </a:pPr>
            <a:r>
              <a:rPr lang="de-DE" sz="1800" b="1" dirty="0">
                <a:solidFill>
                  <a:srgbClr val="000000"/>
                </a:solidFill>
              </a:rPr>
              <a:t>Inklusives </a:t>
            </a:r>
            <a:r>
              <a:rPr lang="de-DE" sz="1800" b="1" dirty="0" smtClean="0">
                <a:solidFill>
                  <a:srgbClr val="000000"/>
                </a:solidFill>
              </a:rPr>
              <a:t>Bildungsangebot</a:t>
            </a:r>
            <a:endParaRPr lang="de-DE" sz="1800" b="1" dirty="0">
              <a:solidFill>
                <a:srgbClr val="000000"/>
              </a:solidFill>
            </a:endParaRPr>
          </a:p>
        </p:txBody>
      </p:sp>
      <p:sp>
        <p:nvSpPr>
          <p:cNvPr id="14" name="CustomShape 14"/>
          <p:cNvSpPr/>
          <p:nvPr/>
        </p:nvSpPr>
        <p:spPr>
          <a:xfrm>
            <a:off x="3396017" y="5296806"/>
            <a:ext cx="2463533" cy="8166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67500" tIns="33750" rIns="67500" bIns="33750" anchor="ctr"/>
          <a:lstStyle/>
          <a:p>
            <a:pPr algn="ctr">
              <a:defRPr/>
            </a:pPr>
            <a:r>
              <a:rPr lang="de-DE" sz="1800" b="1" dirty="0" smtClean="0">
                <a:solidFill>
                  <a:srgbClr val="000000"/>
                </a:solidFill>
              </a:rPr>
              <a:t>SBBZ oder </a:t>
            </a:r>
            <a:r>
              <a:rPr lang="de-DE" sz="1800" b="1" dirty="0" err="1" smtClean="0">
                <a:solidFill>
                  <a:srgbClr val="000000"/>
                </a:solidFill>
              </a:rPr>
              <a:t>koop</a:t>
            </a:r>
            <a:r>
              <a:rPr lang="de-DE" sz="1800" b="1" dirty="0">
                <a:solidFill>
                  <a:srgbClr val="000000"/>
                </a:solidFill>
              </a:rPr>
              <a:t>. </a:t>
            </a:r>
            <a:r>
              <a:rPr lang="de-DE" sz="1800" b="1" dirty="0" smtClean="0">
                <a:solidFill>
                  <a:srgbClr val="000000"/>
                </a:solidFill>
              </a:rPr>
              <a:t>Organisationsform</a:t>
            </a:r>
            <a:endParaRPr sz="1800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4746193" y="485225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⇣</a:t>
            </a:r>
            <a:endParaRPr lang="de-DE" sz="2000" dirty="0"/>
          </a:p>
        </p:txBody>
      </p:sp>
      <p:sp>
        <p:nvSpPr>
          <p:cNvPr id="41" name="Textfeld 40"/>
          <p:cNvSpPr txBox="1"/>
          <p:nvPr/>
        </p:nvSpPr>
        <p:spPr>
          <a:xfrm>
            <a:off x="1714274" y="485225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⇣</a:t>
            </a:r>
            <a:endParaRPr lang="de-DE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190868" y="3043418"/>
            <a:ext cx="273259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800" dirty="0" smtClean="0"/>
              <a:t>Konzept zu </a:t>
            </a:r>
            <a:r>
              <a:rPr lang="de-DE" sz="1800" dirty="0"/>
              <a:t>B</a:t>
            </a:r>
            <a:r>
              <a:rPr lang="de-DE" sz="1800" dirty="0" smtClean="0"/>
              <a:t>&amp;U</a:t>
            </a:r>
            <a:endParaRPr lang="de-DE" sz="1800" dirty="0"/>
          </a:p>
        </p:txBody>
      </p:sp>
      <p:sp>
        <p:nvSpPr>
          <p:cNvPr id="34" name="Textfeld 33"/>
          <p:cNvSpPr txBox="1"/>
          <p:nvPr/>
        </p:nvSpPr>
        <p:spPr>
          <a:xfrm>
            <a:off x="6190868" y="5317012"/>
            <a:ext cx="273259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800" dirty="0" smtClean="0"/>
              <a:t>Verfahrenswege</a:t>
            </a:r>
            <a:br>
              <a:rPr lang="de-DE" sz="1800" dirty="0" smtClean="0"/>
            </a:br>
            <a:r>
              <a:rPr lang="de-DE" sz="1800" dirty="0" smtClean="0"/>
              <a:t>inklusive Bildungsangebote</a:t>
            </a:r>
            <a:endParaRPr lang="de-DE" sz="1800" dirty="0"/>
          </a:p>
        </p:txBody>
      </p:sp>
      <p:sp>
        <p:nvSpPr>
          <p:cNvPr id="18" name="Textfeld 17"/>
          <p:cNvSpPr txBox="1"/>
          <p:nvPr/>
        </p:nvSpPr>
        <p:spPr>
          <a:xfrm>
            <a:off x="6205676" y="2369463"/>
            <a:ext cx="273259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800" dirty="0" smtClean="0"/>
              <a:t>Übergang 1 Päd. Bericht</a:t>
            </a:r>
            <a:endParaRPr lang="de-DE" sz="1800" dirty="0"/>
          </a:p>
        </p:txBody>
      </p:sp>
      <p:sp>
        <p:nvSpPr>
          <p:cNvPr id="19" name="Textfeld 18"/>
          <p:cNvSpPr txBox="1"/>
          <p:nvPr/>
        </p:nvSpPr>
        <p:spPr>
          <a:xfrm>
            <a:off x="6239205" y="3878663"/>
            <a:ext cx="273259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800" dirty="0" smtClean="0"/>
              <a:t>Übergang 2 Päd. Bericht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xmlns="" val="251344550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4" grpId="0" animBg="1"/>
      <p:bldP spid="39" grpId="0"/>
      <p:bldP spid="41" grpId="0"/>
      <p:bldP spid="32" grpId="0" animBg="1"/>
      <p:bldP spid="34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+mj-lt"/>
              </a:rPr>
              <a:t>Das Feststellungsverfahren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Überblick</a:t>
            </a:r>
            <a:endParaRPr lang="de-DE" dirty="0">
              <a:latin typeface="+mj-lt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685800" y="1556792"/>
            <a:ext cx="4030216" cy="11280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de-DE" sz="2000" b="1" dirty="0" smtClean="0"/>
              <a:t>Antrag </a:t>
            </a:r>
            <a:r>
              <a:rPr lang="de-DE" sz="2000" b="1" dirty="0"/>
              <a:t>zur Anspruchsfeststellung</a:t>
            </a:r>
            <a:r>
              <a:rPr lang="de-DE" sz="1800" b="1" dirty="0"/>
              <a:t> 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600" dirty="0" smtClean="0"/>
              <a:t>i.d.R. durch die Erziehungsberechtigten direkt </a:t>
            </a:r>
            <a:r>
              <a:rPr lang="de-DE" sz="1600" dirty="0"/>
              <a:t>oder über die zuständige Schule </a:t>
            </a:r>
            <a:endParaRPr lang="de-DE" sz="1600" dirty="0" smtClean="0"/>
          </a:p>
          <a:p>
            <a:pPr lvl="0" algn="ctr"/>
            <a:r>
              <a:rPr lang="de-DE" sz="1800" b="1" dirty="0" smtClean="0"/>
              <a:t>an </a:t>
            </a:r>
            <a:r>
              <a:rPr lang="de-DE" sz="1800" b="1" dirty="0"/>
              <a:t>das SSA </a:t>
            </a:r>
            <a:endParaRPr lang="de-DE" sz="1800" b="1" dirty="0" smtClean="0"/>
          </a:p>
        </p:txBody>
      </p:sp>
      <p:sp>
        <p:nvSpPr>
          <p:cNvPr id="5" name="Pfeil nach unten 4"/>
          <p:cNvSpPr/>
          <p:nvPr/>
        </p:nvSpPr>
        <p:spPr bwMode="auto">
          <a:xfrm>
            <a:off x="2339752" y="2840420"/>
            <a:ext cx="476932" cy="40973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5447725"/>
              </p:ext>
            </p:extLst>
          </p:nvPr>
        </p:nvGraphicFramePr>
        <p:xfrm>
          <a:off x="687884" y="3573016"/>
          <a:ext cx="5612308" cy="720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347"/>
                <a:gridCol w="3262961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ysClr val="windowText" lastClr="000000"/>
                          </a:solidFill>
                        </a:rPr>
                        <a:t>SSA: Beauftragung eines SBBZ</a:t>
                      </a:r>
                      <a:endParaRPr lang="de-DE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b="1" dirty="0" smtClean="0">
                          <a:solidFill>
                            <a:sysClr val="windowText" lastClr="000000"/>
                          </a:solidFill>
                        </a:rPr>
                        <a:t>SSA: Ablehnung der Beauftragung</a:t>
                      </a:r>
                      <a:endParaRPr lang="de-DE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Pfeil nach unten 14"/>
          <p:cNvSpPr/>
          <p:nvPr/>
        </p:nvSpPr>
        <p:spPr bwMode="auto">
          <a:xfrm>
            <a:off x="2324895" y="4655540"/>
            <a:ext cx="476932" cy="431949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718305" y="1581181"/>
            <a:ext cx="31741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000" b="1" dirty="0" smtClean="0"/>
              <a:t>Antrag</a:t>
            </a:r>
          </a:p>
          <a:p>
            <a:pPr lvl="0"/>
            <a:r>
              <a:rPr lang="de-DE" sz="1600" b="1" dirty="0" smtClean="0"/>
              <a:t>- Pädagogischer Bericht Einschulung oder Schulzeit</a:t>
            </a:r>
            <a:endParaRPr lang="de-DE" sz="1600" b="1" dirty="0"/>
          </a:p>
        </p:txBody>
      </p:sp>
      <p:sp>
        <p:nvSpPr>
          <p:cNvPr id="4" name="Legende mit Pfeil nach rechts 3"/>
          <p:cNvSpPr/>
          <p:nvPr/>
        </p:nvSpPr>
        <p:spPr bwMode="auto">
          <a:xfrm>
            <a:off x="4803905" y="1663618"/>
            <a:ext cx="914400" cy="914400"/>
          </a:xfrm>
          <a:prstGeom prst="right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698412" y="5277498"/>
            <a:ext cx="5529772" cy="7199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de-DE" sz="1800" dirty="0" smtClean="0"/>
              <a:t>Gutachten </a:t>
            </a:r>
            <a:r>
              <a:rPr lang="de-DE" sz="1800" b="1" dirty="0" smtClean="0"/>
              <a:t>an das SSA </a:t>
            </a:r>
            <a:r>
              <a:rPr lang="mr-IN" sz="1800" dirty="0" smtClean="0"/>
              <a:t>–</a:t>
            </a:r>
            <a:r>
              <a:rPr lang="de-DE" sz="1800" dirty="0" smtClean="0"/>
              <a:t> SSA</a:t>
            </a:r>
            <a:r>
              <a:rPr lang="de-DE" sz="1800" b="1" dirty="0" smtClean="0"/>
              <a:t> trifft Entscheidung</a:t>
            </a:r>
            <a:r>
              <a:rPr lang="de-DE" sz="1800" dirty="0" smtClean="0"/>
              <a:t> und </a:t>
            </a:r>
            <a:r>
              <a:rPr lang="de-DE" sz="1800" b="1" dirty="0" smtClean="0"/>
              <a:t>informiert</a:t>
            </a:r>
            <a:r>
              <a:rPr lang="de-DE" sz="1800" dirty="0" smtClean="0"/>
              <a:t> die/den </a:t>
            </a:r>
            <a:r>
              <a:rPr lang="de-DE" sz="1800" dirty="0"/>
              <a:t>Gutachter(in</a:t>
            </a:r>
            <a:r>
              <a:rPr lang="de-DE" sz="1800" dirty="0" smtClean="0"/>
              <a:t>)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6444208" y="3573016"/>
            <a:ext cx="2219443" cy="239265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600"/>
              </a:spcBef>
            </a:pPr>
            <a:r>
              <a:rPr lang="de-DE" sz="1800" dirty="0" smtClean="0"/>
              <a:t>Vereinfachtes Verfahren:</a:t>
            </a:r>
            <a:br>
              <a:rPr lang="de-DE" sz="1800" dirty="0" smtClean="0"/>
            </a:br>
            <a:r>
              <a:rPr lang="de-DE" sz="1800" dirty="0" smtClean="0"/>
              <a:t>Feststellung eines Anspruchs </a:t>
            </a:r>
            <a:br>
              <a:rPr lang="de-DE" sz="1800" dirty="0" smtClean="0"/>
            </a:br>
            <a:r>
              <a:rPr lang="de-DE" sz="1800" b="1" dirty="0" smtClean="0"/>
              <a:t>durch </a:t>
            </a:r>
            <a:r>
              <a:rPr lang="de-DE" sz="1800" b="1" dirty="0"/>
              <a:t>das </a:t>
            </a:r>
            <a:r>
              <a:rPr lang="de-DE" sz="1800" b="1" dirty="0" smtClean="0"/>
              <a:t>SSA</a:t>
            </a:r>
            <a:br>
              <a:rPr lang="de-DE" sz="1800" b="1" dirty="0" smtClean="0"/>
            </a:br>
            <a:r>
              <a:rPr lang="de-DE" sz="1800" b="1" dirty="0" smtClean="0"/>
              <a:t>Mitteilung </a:t>
            </a:r>
            <a:br>
              <a:rPr lang="de-DE" sz="1800" b="1" dirty="0" smtClean="0"/>
            </a:br>
            <a:r>
              <a:rPr lang="de-DE" sz="1800" b="1" dirty="0" smtClean="0"/>
              <a:t>an die Lehrkraft </a:t>
            </a:r>
            <a:br>
              <a:rPr lang="de-DE" sz="1800" b="1" dirty="0" smtClean="0"/>
            </a:br>
            <a:r>
              <a:rPr lang="de-DE" sz="1800" b="1" dirty="0" smtClean="0"/>
              <a:t>der </a:t>
            </a:r>
            <a:r>
              <a:rPr lang="de-DE" sz="1800" b="1" dirty="0" err="1" smtClean="0"/>
              <a:t>SoPäd</a:t>
            </a:r>
            <a:endParaRPr lang="de-DE" sz="1800" dirty="0"/>
          </a:p>
        </p:txBody>
      </p:sp>
      <p:sp>
        <p:nvSpPr>
          <p:cNvPr id="12" name="Pfeil nach unten 11"/>
          <p:cNvSpPr/>
          <p:nvPr/>
        </p:nvSpPr>
        <p:spPr bwMode="auto">
          <a:xfrm>
            <a:off x="7305392" y="2840420"/>
            <a:ext cx="476932" cy="40973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2827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5" grpId="0" animBg="1"/>
      <p:bldP spid="2" grpId="0"/>
      <p:bldP spid="4" grpId="0" animBg="1"/>
      <p:bldP spid="11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dirty="0">
              <a:latin typeface="+mj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Symbol" charset="2"/>
              <a:buChar char="-"/>
            </a:pPr>
            <a:endParaRPr lang="de-DE" dirty="0" smtClean="0"/>
          </a:p>
          <a:p>
            <a:pPr>
              <a:buClr>
                <a:schemeClr val="tx1"/>
              </a:buClr>
              <a:buFont typeface="Symbol" charset="2"/>
              <a:buChar char="-"/>
            </a:pPr>
            <a:endParaRPr lang="de-DE" dirty="0" smtClean="0"/>
          </a:p>
          <a:p>
            <a:pPr marL="0" indent="0">
              <a:buClr>
                <a:schemeClr val="tx1"/>
              </a:buClr>
              <a:buNone/>
            </a:pPr>
            <a:endParaRPr lang="de-DE" dirty="0" smtClean="0"/>
          </a:p>
          <a:p>
            <a:pPr marL="0" indent="0">
              <a:buClr>
                <a:schemeClr val="tx1"/>
              </a:buClr>
              <a:buNone/>
            </a:pPr>
            <a:endParaRPr lang="de-DE" b="1" dirty="0" smtClean="0"/>
          </a:p>
          <a:p>
            <a:pPr marL="0" indent="0">
              <a:buClr>
                <a:schemeClr val="tx1"/>
              </a:buClr>
              <a:buNone/>
            </a:pPr>
            <a:endParaRPr lang="de-DE" b="1" dirty="0" smtClean="0"/>
          </a:p>
          <a:p>
            <a:pPr marL="0" indent="0">
              <a:buClr>
                <a:schemeClr val="tx1"/>
              </a:buClr>
              <a:buNone/>
            </a:pPr>
            <a:endParaRPr lang="de-DE" b="1" dirty="0" smtClean="0"/>
          </a:p>
        </p:txBody>
      </p:sp>
      <p:sp>
        <p:nvSpPr>
          <p:cNvPr id="10" name="Rechteck 9"/>
          <p:cNvSpPr/>
          <p:nvPr/>
        </p:nvSpPr>
        <p:spPr bwMode="auto">
          <a:xfrm>
            <a:off x="770753" y="1844824"/>
            <a:ext cx="7757808" cy="15121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de-DE" sz="1800" b="1" dirty="0"/>
              <a:t>Gutachterin/ Gutachter </a:t>
            </a:r>
            <a:endParaRPr lang="de-DE" sz="1800" b="1" dirty="0" smtClean="0"/>
          </a:p>
          <a:p>
            <a:pPr marL="285750" indent="-285750">
              <a:buClr>
                <a:schemeClr val="tx1"/>
              </a:buClr>
              <a:buFont typeface="Arial" charset="0"/>
              <a:buChar char="•"/>
            </a:pPr>
            <a:r>
              <a:rPr lang="de-DE" sz="1800" b="1" dirty="0"/>
              <a:t>e</a:t>
            </a:r>
            <a:r>
              <a:rPr lang="de-DE" sz="1800" b="1" dirty="0" smtClean="0"/>
              <a:t>rläutert </a:t>
            </a:r>
            <a:r>
              <a:rPr lang="de-DE" sz="1800" dirty="0" smtClean="0"/>
              <a:t>den Erz.-</a:t>
            </a:r>
            <a:r>
              <a:rPr lang="de-DE" sz="1800" dirty="0" err="1" smtClean="0"/>
              <a:t>ber</a:t>
            </a:r>
            <a:r>
              <a:rPr lang="de-DE" sz="1800" dirty="0" smtClean="0"/>
              <a:t>. </a:t>
            </a:r>
            <a:r>
              <a:rPr lang="de-DE" sz="1800" dirty="0"/>
              <a:t>das Gutachten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i.d.R. unter Beteiligung der allg. Schule </a:t>
            </a:r>
          </a:p>
          <a:p>
            <a:pPr marL="285750" indent="-285750">
              <a:buClr>
                <a:schemeClr val="tx1"/>
              </a:buClr>
              <a:buFont typeface="Arial" charset="0"/>
              <a:buChar char="•"/>
            </a:pPr>
            <a:r>
              <a:rPr lang="de-DE" sz="1800" b="1" dirty="0" smtClean="0"/>
              <a:t>übermittelt</a:t>
            </a:r>
            <a:r>
              <a:rPr lang="de-DE" sz="1800" dirty="0" smtClean="0"/>
              <a:t> </a:t>
            </a:r>
            <a:r>
              <a:rPr lang="de-DE" sz="1800" dirty="0"/>
              <a:t>die Entscheidung </a:t>
            </a:r>
            <a:r>
              <a:rPr lang="de-DE" sz="1800" dirty="0" smtClean="0"/>
              <a:t>des SSA </a:t>
            </a:r>
            <a:br>
              <a:rPr lang="de-DE" sz="1800" dirty="0" smtClean="0"/>
            </a:br>
            <a:r>
              <a:rPr lang="de-DE" sz="1800" dirty="0" smtClean="0"/>
              <a:t>(Ablehnung / Feststellung des Anspruchs)</a:t>
            </a:r>
            <a:endParaRPr lang="de-DE" sz="1800" b="1" dirty="0"/>
          </a:p>
        </p:txBody>
      </p:sp>
      <p:sp>
        <p:nvSpPr>
          <p:cNvPr id="12" name="Pfeil nach unten 11"/>
          <p:cNvSpPr/>
          <p:nvPr/>
        </p:nvSpPr>
        <p:spPr bwMode="auto">
          <a:xfrm>
            <a:off x="4358926" y="1279919"/>
            <a:ext cx="476932" cy="40973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4" name="Pfeil nach unten 13"/>
          <p:cNvSpPr/>
          <p:nvPr/>
        </p:nvSpPr>
        <p:spPr bwMode="auto">
          <a:xfrm>
            <a:off x="2915816" y="4453140"/>
            <a:ext cx="476932" cy="40973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Inhaltsplatzhalter 4"/>
          <p:cNvSpPr txBox="1">
            <a:spLocks/>
          </p:cNvSpPr>
          <p:nvPr/>
        </p:nvSpPr>
        <p:spPr bwMode="auto">
          <a:xfrm>
            <a:off x="756161" y="3429000"/>
            <a:ext cx="7772400" cy="10085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80988" indent="-280988" algn="l" rtl="0" eaLnBrk="1" fontAlgn="base" hangingPunct="1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57238" indent="-2857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76338" indent="-228600" algn="l" rtl="0" eaLnBrk="1" fontAlgn="base" hangingPunct="1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5438" indent="-228600" algn="l" rtl="0" eaLnBrk="1" fontAlgn="base" hangingPunct="1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14538" indent="-228600" algn="l" rtl="0" eaLnBrk="1" fontAlgn="base" hangingPunct="1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1738" indent="-228600" algn="l" rtl="0" eaLnBrk="1" fontAlgn="base" hangingPunct="1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28938" indent="-228600" algn="l" rtl="0" eaLnBrk="1" fontAlgn="base" hangingPunct="1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386138" indent="-228600" algn="l" rtl="0" eaLnBrk="1" fontAlgn="base" hangingPunct="1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43338" indent="-228600" algn="l" rtl="0" eaLnBrk="1" fontAlgn="base" hangingPunct="1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b="1" kern="0" dirty="0" smtClean="0">
                <a:latin typeface="+mj-lt"/>
              </a:rPr>
              <a:t>informiert / berät</a:t>
            </a:r>
            <a:r>
              <a:rPr lang="de-DE" sz="1800" kern="0" dirty="0" smtClean="0">
                <a:latin typeface="+mj-lt"/>
              </a:rPr>
              <a:t> über </a:t>
            </a:r>
            <a:r>
              <a:rPr lang="de-DE" sz="1800" u="sng" kern="0" dirty="0" smtClean="0">
                <a:latin typeface="+mj-lt"/>
              </a:rPr>
              <a:t>mögliche Bildungsangebote</a:t>
            </a:r>
          </a:p>
          <a:p>
            <a:pPr marL="0" indent="0">
              <a:buFontTx/>
              <a:buNone/>
            </a:pPr>
            <a:r>
              <a:rPr lang="de-DE" sz="1800" kern="0" dirty="0" smtClean="0">
                <a:latin typeface="+mj-lt"/>
              </a:rPr>
              <a:t>→ </a:t>
            </a:r>
            <a:r>
              <a:rPr lang="de-DE" sz="1800" u="sng" kern="0" dirty="0" smtClean="0">
                <a:latin typeface="+mj-lt"/>
              </a:rPr>
              <a:t>Beratungsprotokoll</a:t>
            </a:r>
            <a:r>
              <a:rPr lang="de-DE" sz="1800" kern="0" dirty="0" smtClean="0">
                <a:latin typeface="+mj-lt"/>
              </a:rPr>
              <a:t> wird erstellt</a:t>
            </a:r>
            <a:endParaRPr lang="de-DE" sz="1800" kern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3070921"/>
              </p:ext>
            </p:extLst>
          </p:nvPr>
        </p:nvGraphicFramePr>
        <p:xfrm>
          <a:off x="705624" y="5451428"/>
          <a:ext cx="5306536" cy="1188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42240"/>
                <a:gridCol w="2664296"/>
              </a:tblGrid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lang="de-DE" sz="1800" dirty="0" smtClean="0"/>
                        <a:t>SBBZ:</a:t>
                      </a:r>
                      <a:endParaRPr lang="de-DE" sz="18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Bescheid wird von SSA erstellt und verschickt. </a:t>
                      </a:r>
                      <a:endParaRPr lang="de-DE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dirty="0" smtClean="0"/>
                        <a:t>Inklusion: </a:t>
                      </a:r>
                      <a:r>
                        <a:rPr lang="de-DE" b="0" dirty="0" smtClean="0"/>
                        <a:t>Bildungswegekonferenz (mündlich/ schriftlich)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 bwMode="auto">
          <a:xfrm>
            <a:off x="677224" y="4862870"/>
            <a:ext cx="5334936" cy="58855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de-DE" sz="1800" dirty="0" smtClean="0"/>
              <a:t>Bei Anspruch: </a:t>
            </a:r>
            <a:r>
              <a:rPr lang="de-DE" sz="1800" b="1" dirty="0" smtClean="0"/>
              <a:t>Wahlrecht der Erziehungsberechtigten</a:t>
            </a:r>
            <a:endParaRPr lang="de-DE" sz="1800" b="1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6876256" y="4896042"/>
            <a:ext cx="1558344" cy="137302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de-DE" sz="1800" dirty="0" smtClean="0"/>
          </a:p>
          <a:p>
            <a:pPr marL="0" indent="0" algn="ctr">
              <a:buClr>
                <a:schemeClr val="tx1"/>
              </a:buClr>
              <a:buNone/>
            </a:pPr>
            <a:r>
              <a:rPr lang="de-DE" sz="1800" dirty="0" smtClean="0"/>
              <a:t>Ggf</a:t>
            </a:r>
            <a:r>
              <a:rPr lang="de-DE" sz="1800" dirty="0"/>
              <a:t>. </a:t>
            </a:r>
            <a:r>
              <a:rPr lang="de-DE" sz="1800" b="1" dirty="0" smtClean="0"/>
              <a:t>Ablehnungs-bescheid</a:t>
            </a:r>
            <a:endParaRPr lang="de-DE" sz="1800" dirty="0"/>
          </a:p>
        </p:txBody>
      </p:sp>
      <p:sp>
        <p:nvSpPr>
          <p:cNvPr id="15" name="Pfeil nach unten 14"/>
          <p:cNvSpPr/>
          <p:nvPr/>
        </p:nvSpPr>
        <p:spPr bwMode="auto">
          <a:xfrm>
            <a:off x="7416962" y="4437583"/>
            <a:ext cx="476932" cy="40973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59565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Feststellungsverfahren</a:t>
            </a:r>
            <a:br>
              <a:rPr lang="de-DE" dirty="0" smtClean="0"/>
            </a:br>
            <a:r>
              <a:rPr lang="de-DE" dirty="0" smtClean="0"/>
              <a:t>Schritt für Schritt: Schritt 1</a:t>
            </a:r>
            <a:endParaRPr lang="de-DE" dirty="0"/>
          </a:p>
        </p:txBody>
      </p:sp>
      <p:graphicFrame>
        <p:nvGraphicFramePr>
          <p:cNvPr id="8" name="Tabellenplatzhalter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899700004"/>
              </p:ext>
            </p:extLst>
          </p:nvPr>
        </p:nvGraphicFramePr>
        <p:xfrm>
          <a:off x="685800" y="1412875"/>
          <a:ext cx="7772400" cy="4663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5920"/>
                <a:gridCol w="4392488"/>
                <a:gridCol w="20139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In der Regel bis 31.01.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dirty="0" smtClean="0"/>
                        <a:t>Antrag zur Anspruchsfeststellung </a:t>
                      </a:r>
                      <a:r>
                        <a:rPr lang="de-DE" sz="1800" b="0" dirty="0" smtClean="0"/>
                        <a:t>bei Einschulung oder während</a:t>
                      </a:r>
                      <a:r>
                        <a:rPr lang="de-DE" sz="1800" b="0" baseline="0" dirty="0" smtClean="0"/>
                        <a:t> der Schulzeit </a:t>
                      </a:r>
                      <a:r>
                        <a:rPr lang="de-DE" sz="1800" baseline="0" dirty="0" smtClean="0"/>
                        <a:t>per Mail durch die zuständige Schule an das Staatliche Schulamt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aseline="0" dirty="0" smtClean="0"/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aseline="0" dirty="0" smtClean="0"/>
                        <a:t>Email: </a:t>
                      </a:r>
                      <a:r>
                        <a:rPr lang="de-DE" sz="1800" baseline="0" dirty="0" smtClean="0">
                          <a:hlinkClick r:id="rId2"/>
                        </a:rPr>
                        <a:t>Gutachten@ssa-fr.kv.bwl.de</a:t>
                      </a:r>
                      <a:endParaRPr lang="de-DE" sz="1800" baseline="0" dirty="0" smtClean="0"/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aseline="0" dirty="0" smtClean="0"/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aseline="0" dirty="0" smtClean="0"/>
                        <a:t>Dateiname: </a:t>
                      </a:r>
                      <a:r>
                        <a:rPr lang="de-DE" sz="1800" b="0" baseline="0" dirty="0" smtClean="0"/>
                        <a:t>Bezeichnung laut Legende Name, Vorname Geburtsdatum (JJMMTT), z.B. Antrag Schulzeit Mustermann, Max 100311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aseline="0" dirty="0" smtClean="0"/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aseline="0" dirty="0" smtClean="0"/>
                        <a:t>Betreff: </a:t>
                      </a:r>
                      <a:r>
                        <a:rPr lang="de-DE" sz="1800" b="0" baseline="0" dirty="0" smtClean="0"/>
                        <a:t>FSP, LK, Schülername, z.B. GENT, BH, Mustermann, Max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dirty="0" smtClean="0"/>
                        <a:t>Eltern/</a:t>
                      </a:r>
                      <a:r>
                        <a:rPr lang="de-DE" sz="1800" baseline="0" dirty="0" smtClean="0"/>
                        <a:t> Erziehungs-berechtigte über die Allgemeine Schule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baseline="0" dirty="0" smtClean="0"/>
                        <a:t>oder ausschließlich die Allgemeine Schule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10410929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Feststellungsverfahren</a:t>
            </a:r>
            <a:br>
              <a:rPr lang="de-DE" dirty="0"/>
            </a:br>
            <a:r>
              <a:rPr lang="de-DE" dirty="0"/>
              <a:t>Schritt für Schritt: Schritt </a:t>
            </a:r>
            <a:r>
              <a:rPr lang="de-DE" dirty="0" smtClean="0"/>
              <a:t>2</a:t>
            </a:r>
            <a:endParaRPr lang="de-DE" dirty="0"/>
          </a:p>
        </p:txBody>
      </p:sp>
      <p:graphicFrame>
        <p:nvGraphicFramePr>
          <p:cNvPr id="8" name="Tabellenplatzhalter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567139996"/>
              </p:ext>
            </p:extLst>
          </p:nvPr>
        </p:nvGraphicFramePr>
        <p:xfrm>
          <a:off x="685800" y="1412875"/>
          <a:ext cx="7772400" cy="35661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5920"/>
                <a:gridCol w="4392488"/>
                <a:gridCol w="20139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Innerhalb</a:t>
                      </a:r>
                      <a:r>
                        <a:rPr lang="de-DE" sz="1800" b="0" baseline="0" dirty="0" smtClean="0"/>
                        <a:t> von 1 Woche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dirty="0" smtClean="0"/>
                        <a:t>Beauftragung eines SBBZ</a:t>
                      </a:r>
                      <a:r>
                        <a:rPr lang="de-DE" sz="1800" b="1" baseline="0" dirty="0" smtClean="0"/>
                        <a:t> </a:t>
                      </a:r>
                      <a:r>
                        <a:rPr lang="de-DE" sz="1800" b="0" baseline="0" dirty="0" smtClean="0"/>
                        <a:t>durch das SSA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baseline="0" dirty="0" smtClean="0"/>
                        <a:t>Information</a:t>
                      </a:r>
                      <a:r>
                        <a:rPr lang="de-DE" sz="1800" b="0" baseline="0" dirty="0" smtClean="0"/>
                        <a:t> der Erziehungsberechtigten und der allgemeinen Schule/ des Kindergartens über die Beauftragung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baseline="0" dirty="0" smtClean="0"/>
                        <a:t>Ggf. Ablehnung der Beauftragung </a:t>
                      </a:r>
                      <a:r>
                        <a:rPr lang="de-DE" sz="1800" b="0" baseline="0" dirty="0" smtClean="0"/>
                        <a:t>und </a:t>
                      </a:r>
                      <a:r>
                        <a:rPr lang="de-DE" sz="1800" b="1" baseline="0" dirty="0" smtClean="0"/>
                        <a:t>Information </a:t>
                      </a:r>
                      <a:r>
                        <a:rPr lang="de-DE" sz="1800" b="0" baseline="0" dirty="0" smtClean="0"/>
                        <a:t>der Erziehungsberechtigten und der allgemeinen Schule/ des Kindergartens</a:t>
                      </a:r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Staatliches</a:t>
                      </a:r>
                      <a:r>
                        <a:rPr lang="de-DE" sz="1800" b="0" baseline="0" dirty="0" smtClean="0"/>
                        <a:t> Schulamt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34777074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Feststellungsverfahren</a:t>
            </a:r>
            <a:br>
              <a:rPr lang="de-DE" dirty="0"/>
            </a:br>
            <a:r>
              <a:rPr lang="de-DE" dirty="0"/>
              <a:t>Schritt für Schritt: Schritt </a:t>
            </a:r>
            <a:r>
              <a:rPr lang="de-DE" dirty="0" smtClean="0"/>
              <a:t>3</a:t>
            </a:r>
            <a:endParaRPr lang="de-DE" dirty="0"/>
          </a:p>
        </p:txBody>
      </p:sp>
      <p:graphicFrame>
        <p:nvGraphicFramePr>
          <p:cNvPr id="9" name="Tabellenplatzhalter 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7250658"/>
              </p:ext>
            </p:extLst>
          </p:nvPr>
        </p:nvGraphicFramePr>
        <p:xfrm>
          <a:off x="685800" y="1412875"/>
          <a:ext cx="7772400" cy="4663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5920"/>
                <a:gridCol w="4392488"/>
                <a:gridCol w="20139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Innerhalb</a:t>
                      </a:r>
                      <a:r>
                        <a:rPr lang="de-DE" sz="1800" b="0" baseline="0" dirty="0" smtClean="0"/>
                        <a:t> von 6 Schul-wochen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dirty="0" smtClean="0"/>
                        <a:t>Sonderpädagogische Diagnostik </a:t>
                      </a:r>
                      <a:r>
                        <a:rPr lang="de-DE" sz="1800" b="0" dirty="0" smtClean="0"/>
                        <a:t>und </a:t>
                      </a:r>
                      <a:r>
                        <a:rPr lang="de-DE" sz="1800" b="1" dirty="0" smtClean="0"/>
                        <a:t>Abgabe des Gutachtens</a:t>
                      </a:r>
                      <a:r>
                        <a:rPr lang="de-DE" sz="1800" b="0" dirty="0" smtClean="0"/>
                        <a:t> beim SSA per Email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Email: </a:t>
                      </a:r>
                      <a:r>
                        <a:rPr lang="de-DE" sz="1800" b="0" baseline="0" dirty="0" smtClean="0">
                          <a:hlinkClick r:id="rId2"/>
                        </a:rPr>
                        <a:t>Gutachten@ssa-fr.kv.bwl.de</a:t>
                      </a: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Dateiname: </a:t>
                      </a:r>
                      <a:r>
                        <a:rPr lang="de-DE" sz="1800" b="0" baseline="0" dirty="0" smtClean="0"/>
                        <a:t>Bezeichnung laut Legende Name, Vorname Geburtsdatum (JJMMTT), z.B. Gutachten Mustermann, Max 100311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de-DE" sz="1800" b="1" baseline="0" dirty="0" smtClean="0"/>
                        <a:t>Betreff: </a:t>
                      </a:r>
                      <a:r>
                        <a:rPr lang="de-DE" sz="1800" b="0" baseline="0" dirty="0" smtClean="0"/>
                        <a:t>FSP, LK, Schülername; z.B. GENT, BH, Mustermann, Max</a:t>
                      </a:r>
                      <a:endParaRPr lang="de-DE" sz="1800" b="1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endParaRPr lang="de-DE" sz="1800" b="0" baseline="0" dirty="0" smtClean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SBBZ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42705434"/>
      </p:ext>
    </p:extLst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Feststellungsverfahren</a:t>
            </a:r>
            <a:br>
              <a:rPr lang="de-DE" dirty="0"/>
            </a:br>
            <a:r>
              <a:rPr lang="de-DE" dirty="0"/>
              <a:t>Schritt für Schritt: Schritt </a:t>
            </a:r>
            <a:r>
              <a:rPr lang="de-DE" dirty="0" smtClean="0"/>
              <a:t>4</a:t>
            </a:r>
            <a:endParaRPr lang="de-DE" dirty="0"/>
          </a:p>
        </p:txBody>
      </p:sp>
      <p:graphicFrame>
        <p:nvGraphicFramePr>
          <p:cNvPr id="8" name="Tabellenplatzhalter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870895317"/>
              </p:ext>
            </p:extLst>
          </p:nvPr>
        </p:nvGraphicFramePr>
        <p:xfrm>
          <a:off x="685800" y="1700808"/>
          <a:ext cx="7772400" cy="1371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5920"/>
                <a:gridCol w="4392488"/>
                <a:gridCol w="20139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Innerhalb</a:t>
                      </a:r>
                      <a:r>
                        <a:rPr lang="de-DE" sz="1800" b="0" baseline="0" dirty="0" smtClean="0"/>
                        <a:t> von 2 Wochen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Mitteilung über die Entscheidung</a:t>
                      </a:r>
                      <a:r>
                        <a:rPr lang="de-DE" sz="1800" b="0" baseline="0" dirty="0" smtClean="0"/>
                        <a:t> des SSA an die Gutachterin/ den Gutachter,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baseline="0" dirty="0" smtClean="0"/>
                        <a:t>mittels Beratungsprotokoll</a:t>
                      </a:r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dirty="0" smtClean="0"/>
                        <a:t>SSA</a:t>
                      </a:r>
                      <a:endParaRPr lang="de-DE" sz="1800" b="0" dirty="0"/>
                    </a:p>
                  </a:txBody>
                  <a:tcPr marL="137160" marR="137160" marT="137160" marB="137160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SSAFR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F0CD83C-E80D-4A38-AA3C-DA80EE46B6C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6B5E68-3734-4380-B598-18D827B283BF}" type="datetime2">
              <a:rPr lang="de-DE" smtClean="0"/>
              <a:pPr>
                <a:defRPr/>
              </a:pPr>
              <a:t>Montag, 20. März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51742288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ppt_Vorlage SSAFR">
  <a:themeElements>
    <a:clrScheme name="KM-Präsentation-mit-Navigation 1">
      <a:dk1>
        <a:srgbClr val="000000"/>
      </a:dk1>
      <a:lt1>
        <a:srgbClr val="FFFFC1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KM-Präsentation-mit-Navig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KM-Präsentation-mit-Navigation 1">
        <a:dk1>
          <a:srgbClr val="000000"/>
        </a:dk1>
        <a:lt1>
          <a:srgbClr val="FFFFC1"/>
        </a:lt1>
        <a:dk2>
          <a:srgbClr val="000000"/>
        </a:dk2>
        <a:lt2>
          <a:srgbClr val="C0C0C0"/>
        </a:lt2>
        <a:accent1>
          <a:srgbClr val="969696"/>
        </a:accent1>
        <a:accent2>
          <a:srgbClr val="0000FF"/>
        </a:accent2>
        <a:accent3>
          <a:srgbClr val="FFFFDD"/>
        </a:accent3>
        <a:accent4>
          <a:srgbClr val="000000"/>
        </a:accent4>
        <a:accent5>
          <a:srgbClr val="C9C9C9"/>
        </a:accent5>
        <a:accent6>
          <a:srgbClr val="0000E7"/>
        </a:accent6>
        <a:hlink>
          <a:srgbClr val="FF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ppt_Vorlage SSAFR</Template>
  <TotalTime>0</TotalTime>
  <Words>1202</Words>
  <Application>Microsoft Office PowerPoint</Application>
  <PresentationFormat>Bildschirmpräsentation (4:3)</PresentationFormat>
  <Paragraphs>241</Paragraphs>
  <Slides>18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ppt_Vorlage SSAFR</vt:lpstr>
      <vt:lpstr>Benutzerdefiniertes Design</vt:lpstr>
      <vt:lpstr> </vt:lpstr>
      <vt:lpstr> Das Wesentliche auf einen Blick: </vt:lpstr>
      <vt:lpstr>Allg. Schule &amp; SBBZ: Kinder mit (sonderpädagogischem) Förderbedarf </vt:lpstr>
      <vt:lpstr>Das Feststellungsverfahren Überblick</vt:lpstr>
      <vt:lpstr>Folie 5</vt:lpstr>
      <vt:lpstr>Das Feststellungsverfahren Schritt für Schritt: Schritt 1</vt:lpstr>
      <vt:lpstr>Das Feststellungsverfahren Schritt für Schritt: Schritt 2</vt:lpstr>
      <vt:lpstr>Das Feststellungsverfahren Schritt für Schritt: Schritt 3</vt:lpstr>
      <vt:lpstr>Das Feststellungsverfahren Schritt für Schritt: Schritt 4</vt:lpstr>
      <vt:lpstr>Das Feststellungsverfahren Schritt für Schritt: Schritt 5</vt:lpstr>
      <vt:lpstr>Das Feststellungsverfahren Schritt für Schritt: Schritt 6</vt:lpstr>
      <vt:lpstr> Die Wiedervorlage Schritt für Schritt: Schritt 1 </vt:lpstr>
      <vt:lpstr>Die Wiedervorlage Schritt für Schritt: Schritt 2</vt:lpstr>
      <vt:lpstr>Große Bitte!</vt:lpstr>
      <vt:lpstr>Qualität von Gutachten</vt:lpstr>
      <vt:lpstr>Wesentliche Änderungen QR </vt:lpstr>
      <vt:lpstr>Wesentliche Änderungen QR</vt:lpstr>
      <vt:lpstr>Klärung von Fragen</vt:lpstr>
    </vt:vector>
  </TitlesOfParts>
  <Company>Land Baden-Württemberg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Regionalsprengel Müllheim / Neuenburg</dc:title>
  <dc:creator>Wunsch-Ramsperger, Barbara (SSA Freiburg)</dc:creator>
  <cp:lastModifiedBy>fs_konrektor</cp:lastModifiedBy>
  <cp:revision>175</cp:revision>
  <cp:lastPrinted>2016-11-29T06:28:03Z</cp:lastPrinted>
  <dcterms:created xsi:type="dcterms:W3CDTF">2016-09-23T05:50:51Z</dcterms:created>
  <dcterms:modified xsi:type="dcterms:W3CDTF">2017-03-20T09:52:59Z</dcterms:modified>
</cp:coreProperties>
</file>